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1" r:id="rId5"/>
  </p:sldMasterIdLst>
  <p:notesMasterIdLst>
    <p:notesMasterId r:id="rId15"/>
  </p:notesMasterIdLst>
  <p:sldIdLst>
    <p:sldId id="256" r:id="rId6"/>
    <p:sldId id="2147375626" r:id="rId7"/>
    <p:sldId id="2147375627" r:id="rId8"/>
    <p:sldId id="2147375629" r:id="rId9"/>
    <p:sldId id="2147375654" r:id="rId10"/>
    <p:sldId id="2147375655" r:id="rId11"/>
    <p:sldId id="2147375658" r:id="rId12"/>
    <p:sldId id="2147375657" r:id="rId13"/>
    <p:sldId id="21473756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4E79F28-3E00-50A5-B205-6068247DB2A5}" name="Van Camp, Debra" initials="VCD" userId="S::deb.vancamp@kroger.com::622c7392-e00d-4864-a0d2-e5d755655c9e" providerId="AD"/>
  <p188:author id="{BD0E92D3-F776-C942-CE98-9BFF2014325F}" name="Hendy, Alexis" initials="HA" userId="S::alexis.hendy@kroger.com::1f744229-5462-41db-9d7e-15f08b952d0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12D"/>
    <a:srgbClr val="FFDD0D"/>
    <a:srgbClr val="FDDA45"/>
    <a:srgbClr val="084999"/>
    <a:srgbClr val="05356F"/>
    <a:srgbClr val="063A78"/>
    <a:srgbClr val="0C60BC"/>
    <a:srgbClr val="0E70DC"/>
    <a:srgbClr val="187CF4"/>
    <a:srgbClr val="4897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1231E2-E554-40A3-8E87-79A81E7E19C1}" v="1" dt="2025-02-21T16:31:59.5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424" autoAdjust="0"/>
  </p:normalViewPr>
  <p:slideViewPr>
    <p:cSldViewPr snapToGrid="0">
      <p:cViewPr varScale="1">
        <p:scale>
          <a:sx n="53" d="100"/>
          <a:sy n="53" d="100"/>
        </p:scale>
        <p:origin x="10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Chart Title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7E3-A142-B57D-64979666A1A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7E3-A142-B57D-64979666A1A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7E3-A142-B57D-64979666A1A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7E3-A142-B57D-64979666A1A6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37E3-A142-B57D-64979666A1A6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37E3-A142-B57D-64979666A1A6}"/>
              </c:ext>
            </c:extLst>
          </c:dPt>
          <c:cat>
            <c:strRef>
              <c:f>Sheet1!$A$2:$A$7</c:f>
              <c:strCache>
                <c:ptCount val="6"/>
                <c:pt idx="0">
                  <c:v>Value 1</c:v>
                </c:pt>
                <c:pt idx="1">
                  <c:v>Value 2</c:v>
                </c:pt>
                <c:pt idx="2">
                  <c:v>Value 3</c:v>
                </c:pt>
                <c:pt idx="3">
                  <c:v>Value 4</c:v>
                </c:pt>
                <c:pt idx="4">
                  <c:v>Value 5</c:v>
                </c:pt>
                <c:pt idx="5">
                  <c:v>Value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12.5</c:v>
                </c:pt>
                <c:pt idx="5">
                  <c:v>5.2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07-8E45-A3A3-BB7DA88DC2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677EA5-1755-4B0D-A733-9A7DCF4BD5B9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97138-23C1-4D6E-B24E-E1CB39490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221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97138-23C1-4D6E-B24E-E1CB39490F7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784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97138-23C1-4D6E-B24E-E1CB39490F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771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97138-23C1-4D6E-B24E-E1CB39490F7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489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97138-23C1-4D6E-B24E-E1CB39490F7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226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97138-23C1-4D6E-B24E-E1CB39490F7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90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97138-23C1-4D6E-B24E-E1CB39490F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578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97138-23C1-4D6E-B24E-E1CB39490F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3908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497138-23C1-4D6E-B24E-E1CB39490F7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097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6A084-0E37-972F-95ED-DC78C0EF1D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F69510-D791-2DD8-BEEE-781A51E29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463F5-568B-D715-A275-20858011A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A5A12-D7A6-9A11-2546-B965500C0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907C6-B0B4-F0A2-8283-62980055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40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BC2B5-F0E1-E4D2-577F-DE8107CE6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3D8D6F-161E-313B-8BD2-B0E82CC472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F9684-14D4-DA3D-E974-5B04854E2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A8A8A-9DAD-98F8-B41B-5E4BCD7CD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BC33E-3EEE-2E71-4D51-7EACDF182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599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9FEDED-FEAB-4C76-EDB5-7B5874982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AEEEB-92F8-E2C2-8DA8-08217B12EB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FE5E82-0372-BBB6-1EEE-0C92F73BB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6DF84-B67A-10AC-38D2-E4A06B7D4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E8D48-751B-05AA-6C55-C24909AC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936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alendar&#10;&#10;Description automatically generated">
            <a:extLst>
              <a:ext uri="{FF2B5EF4-FFF2-40B4-BE49-F238E27FC236}">
                <a16:creationId xmlns:a16="http://schemas.microsoft.com/office/drawing/2014/main" id="{A2A801A3-1F7B-324E-B395-509C40297F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D3CE8B55-BE66-FA48-AE90-5FC8254E4F9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87494" y="3345401"/>
            <a:ext cx="5965371" cy="994311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6000" b="1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/>
              <a:t>Title Here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531F479E-BFA1-6A4F-90EF-C901EFEF99F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87493" y="4408855"/>
            <a:ext cx="5965372" cy="497112"/>
          </a:xfrm>
          <a:prstGeom prst="rect">
            <a:avLst/>
          </a:prstGeom>
        </p:spPr>
        <p:txBody>
          <a:bodyPr lIns="89038" tIns="45718" rIns="89038" bIns="45718">
            <a:noAutofit/>
          </a:bodyPr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43221" indent="0" algn="ctr">
              <a:buNone/>
              <a:defRPr sz="2000"/>
            </a:lvl2pPr>
            <a:lvl3pPr marL="887554" indent="0" algn="ctr">
              <a:buNone/>
              <a:defRPr sz="1900"/>
            </a:lvl3pPr>
            <a:lvl4pPr marL="1331209" indent="0" algn="ctr">
              <a:buNone/>
              <a:defRPr sz="1600"/>
            </a:lvl4pPr>
            <a:lvl5pPr marL="1775302" indent="0" algn="ctr">
              <a:buNone/>
              <a:defRPr sz="1600"/>
            </a:lvl5pPr>
            <a:lvl6pPr marL="2218743" indent="0" algn="ctr">
              <a:buNone/>
              <a:defRPr sz="1600"/>
            </a:lvl6pPr>
            <a:lvl7pPr marL="2662023" indent="0" algn="ctr">
              <a:buNone/>
              <a:defRPr sz="1600"/>
            </a:lvl7pPr>
            <a:lvl8pPr marL="3105720" indent="0" algn="ctr">
              <a:buNone/>
              <a:defRPr sz="1600"/>
            </a:lvl8pPr>
            <a:lvl9pPr marL="3549662" indent="0" algn="ctr">
              <a:buNone/>
              <a:defRPr sz="1600"/>
            </a:lvl9pPr>
          </a:lstStyle>
          <a:p>
            <a:r>
              <a:rPr lang="en-US"/>
              <a:t>Date or 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B96733-9229-1E4B-A667-1F7219E6961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798480" y="1299110"/>
            <a:ext cx="5631588" cy="203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6407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C45183-CC7B-9D47-B0E5-811624746B22}"/>
              </a:ext>
            </a:extLst>
          </p:cNvPr>
          <p:cNvSpPr/>
          <p:nvPr userDrawn="1"/>
        </p:nvSpPr>
        <p:spPr>
          <a:xfrm>
            <a:off x="0" y="-14582"/>
            <a:ext cx="5476064" cy="603341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F110B579-9CE7-1943-ADD7-D1E1CA58F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83" y="0"/>
            <a:ext cx="4020297" cy="6018835"/>
          </a:xfrm>
          <a:prstGeom prst="rect">
            <a:avLst/>
          </a:prstGeom>
        </p:spPr>
        <p:txBody>
          <a:bodyPr vert="horz" lIns="89038" tIns="45718" rIns="89038" bIns="45718" rtlCol="0" anchor="ctr">
            <a:no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AC27A4-F5D7-8649-BDEC-246515A1EB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08618" y="966651"/>
            <a:ext cx="6048421" cy="4568780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A0F576AE-F3AE-F34C-96E8-022D21C337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6726" y="638571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AF96165-B418-7544-8E27-6DC1D6273E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50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DC484-6011-A343-8300-949167A626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60F4F42-BEBB-6944-8D10-8D10E17BE1B1}"/>
              </a:ext>
            </a:extLst>
          </p:cNvPr>
          <p:cNvSpPr txBox="1">
            <a:spLocks/>
          </p:cNvSpPr>
          <p:nvPr userDrawn="1"/>
        </p:nvSpPr>
        <p:spPr>
          <a:xfrm>
            <a:off x="838200" y="1846302"/>
            <a:ext cx="10515600" cy="36703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Click to edit text</a:t>
            </a:r>
          </a:p>
          <a:p>
            <a:pPr marL="571500" marR="0" lvl="0" indent="-5715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Click to edit text</a:t>
            </a:r>
          </a:p>
          <a:p>
            <a:pPr marL="571500" marR="0" lvl="0" indent="-57150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Click to edit text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0D511891-BF70-7E48-815F-2BB2AAC025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6726" y="638571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AF96165-B418-7544-8E27-6DC1D6273E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23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E958B-9827-6E41-A0DE-EF297D168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entagon 5">
            <a:extLst>
              <a:ext uri="{FF2B5EF4-FFF2-40B4-BE49-F238E27FC236}">
                <a16:creationId xmlns:a16="http://schemas.microsoft.com/office/drawing/2014/main" id="{CC908AD3-D60D-F246-8B5D-DCE0D1A90C08}"/>
              </a:ext>
            </a:extLst>
          </p:cNvPr>
          <p:cNvSpPr/>
          <p:nvPr userDrawn="1"/>
        </p:nvSpPr>
        <p:spPr>
          <a:xfrm>
            <a:off x="5138735" y="3352702"/>
            <a:ext cx="2247254" cy="1061634"/>
          </a:xfrm>
          <a:prstGeom prst="homePlat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Century Gothic" panose="020B0502020202020204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D9327D7-03CB-1246-BD98-1C98192B9AFD}"/>
              </a:ext>
            </a:extLst>
          </p:cNvPr>
          <p:cNvSpPr/>
          <p:nvPr userDrawn="1"/>
        </p:nvSpPr>
        <p:spPr>
          <a:xfrm>
            <a:off x="1471098" y="2269169"/>
            <a:ext cx="3228697" cy="3228697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>
              <a:latin typeface="Century Gothic" panose="020B0502020202020204" pitchFamily="34" charset="0"/>
            </a:endParaRP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726393C7-84AC-164B-81D2-1E20DDEE1B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71099" y="2827329"/>
            <a:ext cx="3228696" cy="20415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Palatino" pitchFamily="2" charset="0"/>
              </a:defRPr>
            </a:lvl1pPr>
          </a:lstStyle>
          <a:p>
            <a:pPr algn="ctr"/>
            <a:r>
              <a:rPr lang="en-US" sz="3200" b="1">
                <a:latin typeface="Century Gothic" panose="020B0502020202020204" pitchFamily="34" charset="0"/>
              </a:rPr>
              <a:t>Lorem</a:t>
            </a:r>
          </a:p>
          <a:p>
            <a:pPr algn="ctr"/>
            <a:r>
              <a:rPr lang="en-US" sz="6600" b="1">
                <a:latin typeface="Century Gothic" panose="020B0502020202020204" pitchFamily="34" charset="0"/>
              </a:rPr>
              <a:t>IPSUM</a:t>
            </a:r>
            <a:br>
              <a:rPr lang="en-US" sz="5400" b="1">
                <a:latin typeface="Century Gothic" panose="020B0502020202020204" pitchFamily="34" charset="0"/>
              </a:rPr>
            </a:br>
            <a:r>
              <a:rPr lang="en-US" sz="2800" b="1">
                <a:latin typeface="Century Gothic" panose="020B0502020202020204" pitchFamily="34" charset="0"/>
              </a:rPr>
              <a:t>Lorem Ipsum 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3C658A-E98E-1849-9165-D8E254D2962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71751" y="3610424"/>
            <a:ext cx="3228696" cy="5461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  <a:latin typeface="Palatino" pitchFamily="2" charset="0"/>
              </a:defRPr>
            </a:lvl1pPr>
          </a:lstStyle>
          <a:p>
            <a:pPr algn="ctr"/>
            <a:r>
              <a:rPr lang="en-US" sz="3200" b="1">
                <a:latin typeface="Century Gothic" panose="020B0502020202020204" pitchFamily="34" charset="0"/>
              </a:rPr>
              <a:t>Lorem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FA6082D-0694-484C-8E01-0822A51E37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27975" y="2827329"/>
            <a:ext cx="2990850" cy="2760663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800" b="1">
                <a:latin typeface="Century Gothic" panose="020B0502020202020204" pitchFamily="34" charset="0"/>
              </a:rPr>
              <a:t>Lorem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800" b="1">
                <a:latin typeface="Century Gothic" panose="020B0502020202020204" pitchFamily="34" charset="0"/>
              </a:rPr>
              <a:t>Ipsum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800" b="1">
                <a:latin typeface="Century Gothic" panose="020B0502020202020204" pitchFamily="34" charset="0"/>
              </a:rPr>
              <a:t>Lorem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800" b="1">
                <a:latin typeface="Century Gothic" panose="020B0502020202020204" pitchFamily="34" charset="0"/>
              </a:rPr>
              <a:t>Ipsum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9549F8CA-22E8-484D-9131-02545AF77A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6726" y="638571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AF96165-B418-7544-8E27-6DC1D6273E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618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13F483-C13B-2E4C-93F7-5843340E0058}"/>
              </a:ext>
            </a:extLst>
          </p:cNvPr>
          <p:cNvSpPr/>
          <p:nvPr userDrawn="1"/>
        </p:nvSpPr>
        <p:spPr>
          <a:xfrm>
            <a:off x="0" y="-7290"/>
            <a:ext cx="12192000" cy="9298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A242B325-CB08-3B42-A051-BEAEF6D91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09" y="0"/>
            <a:ext cx="10848325" cy="922593"/>
          </a:xfrm>
          <a:prstGeom prst="rect">
            <a:avLst/>
          </a:prstGeom>
        </p:spPr>
        <p:txBody>
          <a:bodyPr vert="horz" lIns="89038" tIns="45718" rIns="89038" bIns="45718" rtlCol="0" anchor="ctr">
            <a:noAutofit/>
          </a:bodyPr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A32C90AA-8705-7345-95D0-28DD519255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3213" y="1133475"/>
            <a:ext cx="10944225" cy="4637088"/>
          </a:xfrm>
          <a:prstGeom prst="rect">
            <a:avLst/>
          </a:prstGeom>
        </p:spPr>
        <p:txBody>
          <a:bodyPr/>
          <a:lstStyle>
            <a:lvl1pPr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50551E23-ED29-C54C-A8B2-672038A4C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6726" y="638571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AF96165-B418-7544-8E27-6DC1D6273E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023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5CF301C-6AB6-E64D-8C90-A2F908736B82}"/>
              </a:ext>
            </a:extLst>
          </p:cNvPr>
          <p:cNvGrpSpPr/>
          <p:nvPr userDrawn="1"/>
        </p:nvGrpSpPr>
        <p:grpSpPr>
          <a:xfrm>
            <a:off x="211485" y="724020"/>
            <a:ext cx="5978401" cy="4777369"/>
            <a:chOff x="987244" y="2708789"/>
            <a:chExt cx="4498796" cy="4533912"/>
          </a:xfrm>
        </p:grpSpPr>
        <p:sp>
          <p:nvSpPr>
            <p:cNvPr id="4" name="Freeform 30">
              <a:extLst>
                <a:ext uri="{FF2B5EF4-FFF2-40B4-BE49-F238E27FC236}">
                  <a16:creationId xmlns:a16="http://schemas.microsoft.com/office/drawing/2014/main" id="{633E1358-107F-6E4B-84E1-16CF86A2A168}"/>
                </a:ext>
              </a:extLst>
            </p:cNvPr>
            <p:cNvSpPr/>
            <p:nvPr/>
          </p:nvSpPr>
          <p:spPr>
            <a:xfrm>
              <a:off x="2551250" y="2708789"/>
              <a:ext cx="1287442" cy="1558995"/>
            </a:xfrm>
            <a:custGeom>
              <a:avLst/>
              <a:gdLst>
                <a:gd name="connsiteX0" fmla="*/ 0 w 1287442"/>
                <a:gd name="connsiteY0" fmla="*/ 643721 h 1287442"/>
                <a:gd name="connsiteX1" fmla="*/ 643721 w 1287442"/>
                <a:gd name="connsiteY1" fmla="*/ 0 h 1287442"/>
                <a:gd name="connsiteX2" fmla="*/ 1287442 w 1287442"/>
                <a:gd name="connsiteY2" fmla="*/ 643721 h 1287442"/>
                <a:gd name="connsiteX3" fmla="*/ 643721 w 1287442"/>
                <a:gd name="connsiteY3" fmla="*/ 1287442 h 1287442"/>
                <a:gd name="connsiteX4" fmla="*/ 0 w 1287442"/>
                <a:gd name="connsiteY4" fmla="*/ 643721 h 12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7442" h="1287442">
                  <a:moveTo>
                    <a:pt x="0" y="643721"/>
                  </a:moveTo>
                  <a:cubicBezTo>
                    <a:pt x="0" y="288204"/>
                    <a:pt x="288204" y="0"/>
                    <a:pt x="643721" y="0"/>
                  </a:cubicBezTo>
                  <a:cubicBezTo>
                    <a:pt x="999238" y="0"/>
                    <a:pt x="1287442" y="288204"/>
                    <a:pt x="1287442" y="643721"/>
                  </a:cubicBezTo>
                  <a:cubicBezTo>
                    <a:pt x="1287442" y="999238"/>
                    <a:pt x="999238" y="1287442"/>
                    <a:pt x="643721" y="1287442"/>
                  </a:cubicBezTo>
                  <a:cubicBezTo>
                    <a:pt x="288204" y="1287442"/>
                    <a:pt x="0" y="999238"/>
                    <a:pt x="0" y="643721"/>
                  </a:cubicBezTo>
                  <a:close/>
                </a:path>
              </a:pathLst>
            </a:custGeom>
            <a:solidFill>
              <a:schemeClr val="accent1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972" tIns="199972" rIns="199972" bIns="199972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200" b="1" kern="1200">
                <a:latin typeface="Century Gothic" panose="020B0502020202020204" pitchFamily="34" charset="0"/>
              </a:endParaRPr>
            </a:p>
          </p:txBody>
        </p:sp>
        <p:sp>
          <p:nvSpPr>
            <p:cNvPr id="5" name="Freeform 32">
              <a:extLst>
                <a:ext uri="{FF2B5EF4-FFF2-40B4-BE49-F238E27FC236}">
                  <a16:creationId xmlns:a16="http://schemas.microsoft.com/office/drawing/2014/main" id="{4C740AD8-7631-ED41-B53C-C75003B83F49}"/>
                </a:ext>
              </a:extLst>
            </p:cNvPr>
            <p:cNvSpPr/>
            <p:nvPr/>
          </p:nvSpPr>
          <p:spPr>
            <a:xfrm>
              <a:off x="4198598" y="3845106"/>
              <a:ext cx="1287442" cy="1558995"/>
            </a:xfrm>
            <a:custGeom>
              <a:avLst/>
              <a:gdLst>
                <a:gd name="connsiteX0" fmla="*/ 0 w 1287442"/>
                <a:gd name="connsiteY0" fmla="*/ 643721 h 1287442"/>
                <a:gd name="connsiteX1" fmla="*/ 643721 w 1287442"/>
                <a:gd name="connsiteY1" fmla="*/ 0 h 1287442"/>
                <a:gd name="connsiteX2" fmla="*/ 1287442 w 1287442"/>
                <a:gd name="connsiteY2" fmla="*/ 643721 h 1287442"/>
                <a:gd name="connsiteX3" fmla="*/ 643721 w 1287442"/>
                <a:gd name="connsiteY3" fmla="*/ 1287442 h 1287442"/>
                <a:gd name="connsiteX4" fmla="*/ 0 w 1287442"/>
                <a:gd name="connsiteY4" fmla="*/ 643721 h 12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7442" h="1287442">
                  <a:moveTo>
                    <a:pt x="0" y="643721"/>
                  </a:moveTo>
                  <a:cubicBezTo>
                    <a:pt x="0" y="288204"/>
                    <a:pt x="288204" y="0"/>
                    <a:pt x="643721" y="0"/>
                  </a:cubicBezTo>
                  <a:cubicBezTo>
                    <a:pt x="999238" y="0"/>
                    <a:pt x="1287442" y="288204"/>
                    <a:pt x="1287442" y="643721"/>
                  </a:cubicBezTo>
                  <a:cubicBezTo>
                    <a:pt x="1287442" y="999238"/>
                    <a:pt x="999238" y="1287442"/>
                    <a:pt x="643721" y="1287442"/>
                  </a:cubicBezTo>
                  <a:cubicBezTo>
                    <a:pt x="288204" y="1287442"/>
                    <a:pt x="0" y="999238"/>
                    <a:pt x="0" y="643721"/>
                  </a:cubicBezTo>
                  <a:close/>
                </a:path>
              </a:pathLst>
            </a:custGeom>
            <a:solidFill>
              <a:schemeClr val="accent2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972" tIns="199972" rIns="199972" bIns="199972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200" b="1" kern="1200">
                <a:latin typeface="Century Gothic" panose="020B0502020202020204" pitchFamily="34" charset="0"/>
              </a:endParaRPr>
            </a:p>
          </p:txBody>
        </p:sp>
        <p:sp>
          <p:nvSpPr>
            <p:cNvPr id="6" name="Freeform 34">
              <a:extLst>
                <a:ext uri="{FF2B5EF4-FFF2-40B4-BE49-F238E27FC236}">
                  <a16:creationId xmlns:a16="http://schemas.microsoft.com/office/drawing/2014/main" id="{DC2F4487-50C4-F84B-8358-163C70ADC6CF}"/>
                </a:ext>
              </a:extLst>
            </p:cNvPr>
            <p:cNvSpPr/>
            <p:nvPr/>
          </p:nvSpPr>
          <p:spPr>
            <a:xfrm>
              <a:off x="3471535" y="5683706"/>
              <a:ext cx="1287442" cy="1558995"/>
            </a:xfrm>
            <a:custGeom>
              <a:avLst/>
              <a:gdLst>
                <a:gd name="connsiteX0" fmla="*/ 0 w 1287442"/>
                <a:gd name="connsiteY0" fmla="*/ 643721 h 1287442"/>
                <a:gd name="connsiteX1" fmla="*/ 643721 w 1287442"/>
                <a:gd name="connsiteY1" fmla="*/ 0 h 1287442"/>
                <a:gd name="connsiteX2" fmla="*/ 1287442 w 1287442"/>
                <a:gd name="connsiteY2" fmla="*/ 643721 h 1287442"/>
                <a:gd name="connsiteX3" fmla="*/ 643721 w 1287442"/>
                <a:gd name="connsiteY3" fmla="*/ 1287442 h 1287442"/>
                <a:gd name="connsiteX4" fmla="*/ 0 w 1287442"/>
                <a:gd name="connsiteY4" fmla="*/ 643721 h 12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7442" h="1287442">
                  <a:moveTo>
                    <a:pt x="0" y="643721"/>
                  </a:moveTo>
                  <a:cubicBezTo>
                    <a:pt x="0" y="288204"/>
                    <a:pt x="288204" y="0"/>
                    <a:pt x="643721" y="0"/>
                  </a:cubicBezTo>
                  <a:cubicBezTo>
                    <a:pt x="999238" y="0"/>
                    <a:pt x="1287442" y="288204"/>
                    <a:pt x="1287442" y="643721"/>
                  </a:cubicBezTo>
                  <a:cubicBezTo>
                    <a:pt x="1287442" y="999238"/>
                    <a:pt x="999238" y="1287442"/>
                    <a:pt x="643721" y="1287442"/>
                  </a:cubicBezTo>
                  <a:cubicBezTo>
                    <a:pt x="288204" y="1287442"/>
                    <a:pt x="0" y="999238"/>
                    <a:pt x="0" y="643721"/>
                  </a:cubicBezTo>
                  <a:close/>
                </a:path>
              </a:pathLst>
            </a:custGeom>
            <a:solidFill>
              <a:schemeClr val="accent3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972" tIns="199972" rIns="199972" bIns="199972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200" b="1" kern="1200">
                <a:latin typeface="Century Gothic" panose="020B0502020202020204" pitchFamily="34" charset="0"/>
              </a:endParaRPr>
            </a:p>
          </p:txBody>
        </p:sp>
        <p:sp>
          <p:nvSpPr>
            <p:cNvPr id="7" name="Freeform 40">
              <a:extLst>
                <a:ext uri="{FF2B5EF4-FFF2-40B4-BE49-F238E27FC236}">
                  <a16:creationId xmlns:a16="http://schemas.microsoft.com/office/drawing/2014/main" id="{D0E49C93-30E7-C845-B005-01FD07C34434}"/>
                </a:ext>
              </a:extLst>
            </p:cNvPr>
            <p:cNvSpPr/>
            <p:nvPr/>
          </p:nvSpPr>
          <p:spPr>
            <a:xfrm>
              <a:off x="1738022" y="5683706"/>
              <a:ext cx="1287442" cy="1558995"/>
            </a:xfrm>
            <a:custGeom>
              <a:avLst/>
              <a:gdLst>
                <a:gd name="connsiteX0" fmla="*/ 0 w 1287442"/>
                <a:gd name="connsiteY0" fmla="*/ 643721 h 1287442"/>
                <a:gd name="connsiteX1" fmla="*/ 643721 w 1287442"/>
                <a:gd name="connsiteY1" fmla="*/ 0 h 1287442"/>
                <a:gd name="connsiteX2" fmla="*/ 1287442 w 1287442"/>
                <a:gd name="connsiteY2" fmla="*/ 643721 h 1287442"/>
                <a:gd name="connsiteX3" fmla="*/ 643721 w 1287442"/>
                <a:gd name="connsiteY3" fmla="*/ 1287442 h 1287442"/>
                <a:gd name="connsiteX4" fmla="*/ 0 w 1287442"/>
                <a:gd name="connsiteY4" fmla="*/ 643721 h 12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7442" h="1287442">
                  <a:moveTo>
                    <a:pt x="0" y="643721"/>
                  </a:moveTo>
                  <a:cubicBezTo>
                    <a:pt x="0" y="288204"/>
                    <a:pt x="288204" y="0"/>
                    <a:pt x="643721" y="0"/>
                  </a:cubicBezTo>
                  <a:cubicBezTo>
                    <a:pt x="999238" y="0"/>
                    <a:pt x="1287442" y="288204"/>
                    <a:pt x="1287442" y="643721"/>
                  </a:cubicBezTo>
                  <a:cubicBezTo>
                    <a:pt x="1287442" y="999238"/>
                    <a:pt x="999238" y="1287442"/>
                    <a:pt x="643721" y="1287442"/>
                  </a:cubicBezTo>
                  <a:cubicBezTo>
                    <a:pt x="288204" y="1287442"/>
                    <a:pt x="0" y="999238"/>
                    <a:pt x="0" y="643721"/>
                  </a:cubicBezTo>
                  <a:close/>
                </a:path>
              </a:pathLst>
            </a:custGeom>
            <a:solidFill>
              <a:schemeClr val="accent4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972" tIns="199972" rIns="199972" bIns="199972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200" b="1" kern="1200">
                <a:latin typeface="Century Gothic" panose="020B0502020202020204" pitchFamily="34" charset="0"/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3C2CE689-7240-694B-B802-77FDA74BEEFF}"/>
                </a:ext>
              </a:extLst>
            </p:cNvPr>
            <p:cNvSpPr/>
            <p:nvPr/>
          </p:nvSpPr>
          <p:spPr>
            <a:xfrm>
              <a:off x="987244" y="3762323"/>
              <a:ext cx="1287442" cy="1558995"/>
            </a:xfrm>
            <a:custGeom>
              <a:avLst/>
              <a:gdLst>
                <a:gd name="connsiteX0" fmla="*/ 0 w 1287442"/>
                <a:gd name="connsiteY0" fmla="*/ 643721 h 1287442"/>
                <a:gd name="connsiteX1" fmla="*/ 643721 w 1287442"/>
                <a:gd name="connsiteY1" fmla="*/ 0 h 1287442"/>
                <a:gd name="connsiteX2" fmla="*/ 1287442 w 1287442"/>
                <a:gd name="connsiteY2" fmla="*/ 643721 h 1287442"/>
                <a:gd name="connsiteX3" fmla="*/ 643721 w 1287442"/>
                <a:gd name="connsiteY3" fmla="*/ 1287442 h 1287442"/>
                <a:gd name="connsiteX4" fmla="*/ 0 w 1287442"/>
                <a:gd name="connsiteY4" fmla="*/ 643721 h 12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7442" h="1287442">
                  <a:moveTo>
                    <a:pt x="0" y="643721"/>
                  </a:moveTo>
                  <a:cubicBezTo>
                    <a:pt x="0" y="288204"/>
                    <a:pt x="288204" y="0"/>
                    <a:pt x="643721" y="0"/>
                  </a:cubicBezTo>
                  <a:cubicBezTo>
                    <a:pt x="999238" y="0"/>
                    <a:pt x="1287442" y="288204"/>
                    <a:pt x="1287442" y="643721"/>
                  </a:cubicBezTo>
                  <a:cubicBezTo>
                    <a:pt x="1287442" y="999238"/>
                    <a:pt x="999238" y="1287442"/>
                    <a:pt x="643721" y="1287442"/>
                  </a:cubicBezTo>
                  <a:cubicBezTo>
                    <a:pt x="288204" y="1287442"/>
                    <a:pt x="0" y="999238"/>
                    <a:pt x="0" y="643721"/>
                  </a:cubicBezTo>
                  <a:close/>
                </a:path>
              </a:pathLst>
            </a:custGeom>
            <a:solidFill>
              <a:schemeClr val="accent5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99972" tIns="199972" rIns="199972" bIns="199972" numCol="1" spcCol="1270" anchor="ctr" anchorCtr="0">
              <a:noAutofit/>
            </a:bodyPr>
            <a:lstStyle/>
            <a:p>
              <a:pPr lvl="0" algn="ctr" defTabSz="400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200" b="1" kern="1200">
                <a:latin typeface="Century Gothic" panose="020B0502020202020204" pitchFamily="34" charset="0"/>
              </a:endParaRPr>
            </a:p>
          </p:txBody>
        </p:sp>
      </p:grpSp>
      <p:sp>
        <p:nvSpPr>
          <p:cNvPr id="11" name="Chevron 10">
            <a:extLst>
              <a:ext uri="{FF2B5EF4-FFF2-40B4-BE49-F238E27FC236}">
                <a16:creationId xmlns:a16="http://schemas.microsoft.com/office/drawing/2014/main" id="{3BC4E86B-6B70-0C43-A464-514D3E6EE633}"/>
              </a:ext>
            </a:extLst>
          </p:cNvPr>
          <p:cNvSpPr/>
          <p:nvPr userDrawn="1"/>
        </p:nvSpPr>
        <p:spPr>
          <a:xfrm rot="2700000">
            <a:off x="1374961" y="1632310"/>
            <a:ext cx="1015139" cy="415999"/>
          </a:xfrm>
          <a:prstGeom prst="chevron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hevron 11">
            <a:extLst>
              <a:ext uri="{FF2B5EF4-FFF2-40B4-BE49-F238E27FC236}">
                <a16:creationId xmlns:a16="http://schemas.microsoft.com/office/drawing/2014/main" id="{6CCA3A9A-139C-904A-A66C-369A9E78AAD7}"/>
              </a:ext>
            </a:extLst>
          </p:cNvPr>
          <p:cNvSpPr/>
          <p:nvPr userDrawn="1"/>
        </p:nvSpPr>
        <p:spPr>
          <a:xfrm rot="7200000">
            <a:off x="3860697" y="1580793"/>
            <a:ext cx="1015139" cy="415999"/>
          </a:xfrm>
          <a:prstGeom prst="chevron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A4D7806B-D3C7-8248-9718-260C6A08EDC6}"/>
              </a:ext>
            </a:extLst>
          </p:cNvPr>
          <p:cNvSpPr/>
          <p:nvPr userDrawn="1"/>
        </p:nvSpPr>
        <p:spPr>
          <a:xfrm rot="19800000">
            <a:off x="872905" y="3551285"/>
            <a:ext cx="1015139" cy="415999"/>
          </a:xfrm>
          <a:prstGeom prst="chevron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087BF116-890D-8044-A259-28444BF3A2A9}"/>
              </a:ext>
            </a:extLst>
          </p:cNvPr>
          <p:cNvSpPr/>
          <p:nvPr userDrawn="1"/>
        </p:nvSpPr>
        <p:spPr>
          <a:xfrm rot="12600000">
            <a:off x="4461659" y="3551286"/>
            <a:ext cx="1015139" cy="415999"/>
          </a:xfrm>
          <a:prstGeom prst="chevron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hevron 14">
            <a:extLst>
              <a:ext uri="{FF2B5EF4-FFF2-40B4-BE49-F238E27FC236}">
                <a16:creationId xmlns:a16="http://schemas.microsoft.com/office/drawing/2014/main" id="{5AEE787D-2750-0748-B8EB-C6F0F118898F}"/>
              </a:ext>
            </a:extLst>
          </p:cNvPr>
          <p:cNvSpPr/>
          <p:nvPr userDrawn="1"/>
        </p:nvSpPr>
        <p:spPr>
          <a:xfrm rot="16200000">
            <a:off x="2691418" y="4360363"/>
            <a:ext cx="1015139" cy="415999"/>
          </a:xfrm>
          <a:prstGeom prst="chevron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5C6EFCE-2428-E54A-B6AF-8F1DDD64B757}"/>
              </a:ext>
            </a:extLst>
          </p:cNvPr>
          <p:cNvSpPr/>
          <p:nvPr userDrawn="1"/>
        </p:nvSpPr>
        <p:spPr>
          <a:xfrm>
            <a:off x="6769533" y="0"/>
            <a:ext cx="5476064" cy="603341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B40B0407-6946-A543-A927-18359F2AE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7716" y="488981"/>
            <a:ext cx="4544720" cy="1690688"/>
          </a:xfrm>
          <a:prstGeom prst="rect">
            <a:avLst/>
          </a:prstGeom>
        </p:spPr>
        <p:txBody>
          <a:bodyPr vert="horz" lIns="89038" tIns="45718" rIns="89038" bIns="45718" rtlCol="0" anchor="ctr"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Content Placeholder 1">
            <a:extLst>
              <a:ext uri="{FF2B5EF4-FFF2-40B4-BE49-F238E27FC236}">
                <a16:creationId xmlns:a16="http://schemas.microsoft.com/office/drawing/2014/main" id="{AF733673-701C-854D-B373-422A7F9F8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7716" y="2500031"/>
            <a:ext cx="4630994" cy="311369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lacinia </a:t>
            </a:r>
            <a:r>
              <a:rPr lang="en-US" err="1"/>
              <a:t>dignissim</a:t>
            </a:r>
            <a:r>
              <a:rPr lang="en-US"/>
              <a:t>. Ut ante </a:t>
            </a:r>
            <a:r>
              <a:rPr lang="en-US" err="1"/>
              <a:t>nibh</a:t>
            </a:r>
            <a:r>
              <a:rPr lang="en-US"/>
              <a:t>, </a:t>
            </a:r>
            <a:r>
              <a:rPr lang="en-US" err="1"/>
              <a:t>accumsan</a:t>
            </a:r>
            <a:r>
              <a:rPr lang="en-US"/>
              <a:t> vitae </a:t>
            </a:r>
            <a:r>
              <a:rPr lang="en-US" err="1"/>
              <a:t>dapibus</a:t>
            </a:r>
            <a:r>
              <a:rPr lang="en-US"/>
              <a:t> </a:t>
            </a:r>
            <a:r>
              <a:rPr lang="en-US" err="1"/>
              <a:t>mattis</a:t>
            </a:r>
            <a:r>
              <a:rPr lang="en-US"/>
              <a:t>, </a:t>
            </a:r>
            <a:r>
              <a:rPr lang="en-US" err="1"/>
              <a:t>dignissim</a:t>
            </a:r>
            <a:r>
              <a:rPr lang="en-US"/>
              <a:t> et </a:t>
            </a:r>
            <a:r>
              <a:rPr lang="en-US" err="1"/>
              <a:t>erat</a:t>
            </a:r>
            <a:r>
              <a:rPr lang="en-US"/>
              <a:t>.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DB71AA2-876A-9B40-BCB6-84B7E9DAE5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502000" y="1074769"/>
            <a:ext cx="1314450" cy="7794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/>
              <a:t>Lorem</a:t>
            </a:r>
          </a:p>
          <a:p>
            <a:pPr algn="ctr"/>
            <a:r>
              <a:rPr lang="en-US" sz="2800"/>
              <a:t>Ipsum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61EDAE1E-6B02-AC46-B8BB-66BD7B2BF0B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98677" y="2279247"/>
            <a:ext cx="1314450" cy="7794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/>
              <a:t>Lorem</a:t>
            </a:r>
          </a:p>
          <a:p>
            <a:pPr algn="ctr"/>
            <a:r>
              <a:rPr lang="en-US" sz="2800"/>
              <a:t>Ipsum</a:t>
            </a:r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81791F52-0CC8-7045-9A35-0FA78E730F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95501" y="4179068"/>
            <a:ext cx="1314450" cy="7794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/>
              <a:t>Lorem</a:t>
            </a:r>
          </a:p>
          <a:p>
            <a:pPr algn="ctr"/>
            <a:r>
              <a:rPr lang="en-US" sz="2800"/>
              <a:t>Ipsum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625A1482-BEF3-0242-A68B-2F36B5C70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60674" y="4241211"/>
            <a:ext cx="1314450" cy="7794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/>
              <a:t>Lorem</a:t>
            </a:r>
          </a:p>
          <a:p>
            <a:pPr algn="ctr"/>
            <a:r>
              <a:rPr lang="en-US" sz="2800"/>
              <a:t>Ipsum</a:t>
            </a:r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8DF20A63-F0FB-E94F-9C22-01616B8448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7497" y="2199347"/>
            <a:ext cx="1314450" cy="7794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2800"/>
              <a:t>Lorem</a:t>
            </a:r>
          </a:p>
          <a:p>
            <a:pPr algn="ctr"/>
            <a:r>
              <a:rPr lang="en-US" sz="2800"/>
              <a:t>Ipsum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31FFE39-9987-F94E-9CFD-7D0B3B6A4C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06259" y="2530715"/>
            <a:ext cx="1933805" cy="1163978"/>
          </a:xfrm>
          <a:prstGeom prst="rect">
            <a:avLst/>
          </a:prstGeom>
        </p:spPr>
      </p:pic>
      <p:sp>
        <p:nvSpPr>
          <p:cNvPr id="26" name="Slide Number Placeholder 4">
            <a:extLst>
              <a:ext uri="{FF2B5EF4-FFF2-40B4-BE49-F238E27FC236}">
                <a16:creationId xmlns:a16="http://schemas.microsoft.com/office/drawing/2014/main" id="{0BDC2E6B-2FA8-6D4D-9574-9E006B0D2F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6726" y="638571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AF96165-B418-7544-8E27-6DC1D6273E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436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2EC8E3D-9870-1647-ACD9-8547A53D61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F96165-B418-7544-8E27-6DC1D6273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9ACAF3-DF83-8743-8BEC-2ADD2CE24234}"/>
              </a:ext>
            </a:extLst>
          </p:cNvPr>
          <p:cNvSpPr/>
          <p:nvPr userDrawn="1"/>
        </p:nvSpPr>
        <p:spPr>
          <a:xfrm>
            <a:off x="0" y="0"/>
            <a:ext cx="12245597" cy="6299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 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F88DC286-4ED8-4E47-BA77-CADE0D37D68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6288" y="2171700"/>
            <a:ext cx="11022422" cy="3442023"/>
          </a:xfrm>
          <a:prstGeom prst="rect">
            <a:avLst/>
          </a:prstGeo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Sed </a:t>
            </a:r>
            <a:r>
              <a:rPr lang="en-US" err="1"/>
              <a:t>egestas</a:t>
            </a:r>
            <a:r>
              <a:rPr lang="en-US"/>
              <a:t> lacinia </a:t>
            </a:r>
            <a:r>
              <a:rPr lang="en-US" err="1"/>
              <a:t>dignissim</a:t>
            </a:r>
            <a:r>
              <a:rPr lang="en-US"/>
              <a:t>. Ut ante </a:t>
            </a:r>
            <a:r>
              <a:rPr lang="en-US" err="1"/>
              <a:t>nibh</a:t>
            </a:r>
            <a:r>
              <a:rPr lang="en-US"/>
              <a:t>, </a:t>
            </a:r>
            <a:r>
              <a:rPr lang="en-US" err="1"/>
              <a:t>accumsan</a:t>
            </a:r>
            <a:r>
              <a:rPr lang="en-US"/>
              <a:t> vitae </a:t>
            </a:r>
            <a:r>
              <a:rPr lang="en-US" err="1"/>
              <a:t>dapibus</a:t>
            </a:r>
            <a:r>
              <a:rPr lang="en-US"/>
              <a:t> </a:t>
            </a:r>
            <a:r>
              <a:rPr lang="en-US" err="1"/>
              <a:t>mattis</a:t>
            </a:r>
            <a:r>
              <a:rPr lang="en-US"/>
              <a:t>, </a:t>
            </a:r>
            <a:r>
              <a:rPr lang="en-US" err="1"/>
              <a:t>dignissim</a:t>
            </a:r>
            <a:r>
              <a:rPr lang="en-US"/>
              <a:t> et </a:t>
            </a:r>
            <a:r>
              <a:rPr lang="en-US" err="1"/>
              <a:t>erat</a:t>
            </a:r>
            <a:r>
              <a:rPr lang="en-US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Sed </a:t>
            </a:r>
            <a:r>
              <a:rPr lang="en-US" err="1"/>
              <a:t>egestas</a:t>
            </a:r>
            <a:r>
              <a:rPr lang="en-US"/>
              <a:t> lacinia </a:t>
            </a:r>
            <a:r>
              <a:rPr lang="en-US" err="1"/>
              <a:t>dignissim</a:t>
            </a:r>
            <a:r>
              <a:rPr lang="en-US"/>
              <a:t>. Ut ante </a:t>
            </a:r>
            <a:r>
              <a:rPr lang="en-US" err="1"/>
              <a:t>nibh</a:t>
            </a:r>
            <a:r>
              <a:rPr lang="en-US"/>
              <a:t>, </a:t>
            </a:r>
            <a:r>
              <a:rPr lang="en-US" err="1"/>
              <a:t>accumsan</a:t>
            </a:r>
            <a:r>
              <a:rPr lang="en-US"/>
              <a:t> vitae </a:t>
            </a:r>
            <a:r>
              <a:rPr lang="en-US" err="1"/>
              <a:t>dapibus</a:t>
            </a:r>
            <a:r>
              <a:rPr lang="en-US"/>
              <a:t> </a:t>
            </a:r>
            <a:r>
              <a:rPr lang="en-US" err="1"/>
              <a:t>mattis</a:t>
            </a:r>
            <a:r>
              <a:rPr lang="en-US"/>
              <a:t>, </a:t>
            </a:r>
            <a:r>
              <a:rPr lang="en-US" err="1"/>
              <a:t>dignissim</a:t>
            </a:r>
            <a:r>
              <a:rPr lang="en-US"/>
              <a:t> et </a:t>
            </a:r>
            <a:r>
              <a:rPr lang="en-US" err="1"/>
              <a:t>erat</a:t>
            </a:r>
            <a:r>
              <a:rPr lang="en-US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A969BD32-BB34-DB4C-9FCB-17B83BF90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288" y="481012"/>
            <a:ext cx="11022422" cy="1690688"/>
          </a:xfrm>
          <a:prstGeom prst="rect">
            <a:avLst/>
          </a:prstGeom>
        </p:spPr>
        <p:txBody>
          <a:bodyPr vert="horz" lIns="89038" tIns="45718" rIns="89038" bIns="45718" rtlCol="0" anchor="ctr">
            <a:noAutofit/>
          </a:bodyPr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41622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18A61-63E7-3849-950D-E6E20DE0B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8F3CE83-4C22-2044-892E-FFB03F1CAADC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1841031232"/>
              </p:ext>
            </p:extLst>
          </p:nvPr>
        </p:nvGraphicFramePr>
        <p:xfrm>
          <a:off x="3199980" y="1919484"/>
          <a:ext cx="5792040" cy="399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B9B5603F-885C-EA4A-98C9-259A76ACD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6726" y="638571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AF96165-B418-7544-8E27-6DC1D6273E7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806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1B3F-A512-7295-5482-27F7C3FFF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352CA-9D8D-57D2-BBE4-E55E103B4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2137F-B4DC-5642-D13D-5213BD23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E8E8E-BE64-75BE-ACCB-36D567994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B29FB-992E-A142-6A14-F28E9F07C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13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8658-87A6-3784-81B0-1A7B780BB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50AD51-C7EE-2D6D-18CF-1C36609A8E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FB748-7EC5-E20B-2036-32E252C70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BE59D-F5AA-ADFB-B1D1-8E4F108C3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BAB6C-FCCD-5245-4D1E-EE0C8D5D2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76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4229A-3534-F622-31A4-5482F5D55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4B2E2-3985-E644-6101-9B03DE772F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A1636-AB60-80D7-8790-E27E80DE4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3AD6BC-4A86-E409-44FA-3D9DE3234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3BD59-0C09-527B-7EB2-3A5ED2616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B140BC-68CC-40EA-47F6-57CFDB545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222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6F246-D330-5A8D-6A57-563BFD302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30CB9-7DC7-F34A-8351-6B35B2FE0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6C421D-4DE8-A9C1-D23D-3E2C0FDA2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985E63-2901-A90F-1E29-E7F4A12CBE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EB1F63-0A0E-2278-B86E-ADA398FF4B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D8E3B2-B26C-1526-A33A-DD24ABDBA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0DACCA-82CD-3762-A997-FB0374D1A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DCB912-A8B9-46DE-F027-ED2A3552E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10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734F0-537C-EA5D-81AD-82A0CE865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909A40-E52F-D094-6280-83DCCFE72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7547D1-027C-C70A-E080-97D22D6BE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777D06-7095-2052-4834-331F9EBD2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483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7C4AC5-5C59-A16A-EE5D-9C44BE147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3EEB1F-350F-4C00-AB0F-7641BCE06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08996-6820-6B53-D91D-57E505501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239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34023-16D9-7C08-BCAE-79A5C1385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6B36E-C779-AA89-98F0-5FFC7248D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219578-B0CD-D6D0-9E74-23F5C9692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A8008D-B556-7CEB-A1A1-5F432E56C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D6936B-67BE-6A3F-6952-9DF534E1B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F5BD5C-58C2-EF20-8C48-E345A80FD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449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59481-E1E2-5595-FFEF-0AB989CBF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3E05C7-B419-874F-059A-0C5E19CE24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F4D2A6-0BC3-75C6-CB4E-4E86DEBB75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F6D4D3-20C9-434C-5FED-8F6A49CB9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4659E-27E3-06D9-7AA9-8DD3E2815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C6E80-6F22-8336-A5B8-23279D19D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770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9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DFD946-C81E-0D74-4F7F-9A5FB2772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6F971-A119-252A-E3F7-B91F75815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9F4B4-FE1F-5F12-5316-4448943F0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F4EAF-6851-48EF-B8C4-6C4F39E83BF0}" type="datetimeFigureOut">
              <a:rPr lang="en-US" smtClean="0"/>
              <a:t>2/21/2025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2AEA4-0713-E8D8-F3C6-2F2F7B084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D1717-5306-C497-57E4-43B0DBA12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69D94-B204-4793-B23E-F55FA7D82C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121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24DBC75D-8E1E-2F4E-833F-2D5E277A12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56726" y="6385711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fld id="{8AF96165-B418-7544-8E27-6DC1D6273E7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9D5B551-1B1C-9C44-BDA9-AD75854D3759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074" y="6380381"/>
            <a:ext cx="994379" cy="37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737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a-dev-f.kap-anlytc-docs.shared-dev.kpsazc.dgtl.kroger.com/docs/technical-writing/technical-writing-checklis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developer.kroger.com/documentation/doc-resources/doc-style-guide/introduction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docs.github.com/en/get-started/writing-on-github/getting-started-with-writing-and-formatting-on-github/basic-writing-and-formatting-syntax" TargetMode="External"/><Relationship Id="rId5" Type="http://schemas.openxmlformats.org/officeDocument/2006/relationships/hyperlink" Target="https://ha-dev-f.kap-anlytc-docs.shared-dev.kpsazc.dgtl.kroger.com/docs/technical-writing/technical-writing-checklist" TargetMode="Externa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25952D-9B14-004A-908C-85CFADB20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1298" y="4272524"/>
            <a:ext cx="5689011" cy="994311"/>
          </a:xfrm>
        </p:spPr>
        <p:txBody>
          <a:bodyPr/>
          <a:lstStyle/>
          <a:p>
            <a:r>
              <a:rPr lang="en-US" sz="3600" dirty="0"/>
              <a:t>DAAP Technical Writing – Quick Start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980B549-4F6E-F94E-B17E-7CACCC954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335130"/>
            <a:ext cx="5568938" cy="497112"/>
          </a:xfrm>
        </p:spPr>
        <p:txBody>
          <a:bodyPr/>
          <a:lstStyle/>
          <a:p>
            <a:r>
              <a:rPr lang="en-US" dirty="0"/>
              <a:t>Q2 2023</a:t>
            </a:r>
          </a:p>
        </p:txBody>
      </p:sp>
    </p:spTree>
    <p:extLst>
      <p:ext uri="{BB962C8B-B14F-4D97-AF65-F5344CB8AC3E}">
        <p14:creationId xmlns:p14="http://schemas.microsoft.com/office/powerpoint/2010/main" val="3745751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D29B19-0199-F5A6-65C5-36042F586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unito ExtraBold" panose="020B0604020202020204" pitchFamily="2" charset="0"/>
                <a:cs typeface="Poppins SemiBold" pitchFamily="2" charset="77"/>
              </a:rPr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E867AF-B6A8-1BB6-7A46-8D648E67D2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70839" y="1194576"/>
            <a:ext cx="7766671" cy="4757340"/>
          </a:xfrm>
        </p:spPr>
        <p:txBody>
          <a:bodyPr lIns="91440" tIns="45720" rIns="91440" bIns="4572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3200" dirty="0">
                <a:latin typeface="Nunito SemiBold"/>
                <a:cs typeface="Arial"/>
              </a:rPr>
              <a:t>DAAP Tech Writing Initiative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  <a:cs typeface="Arial"/>
              </a:rPr>
              <a:t>Goals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  <a:cs typeface="Arial"/>
              </a:rPr>
              <a:t>Incentives &amp; Benefits 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  <a:cs typeface="Arial"/>
              </a:rPr>
              <a:t>Expectations &amp; Requirements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  <a:cs typeface="Arial"/>
              </a:rPr>
              <a:t>Process Overview 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  <a:cs typeface="Arial"/>
              </a:rPr>
              <a:t>Template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  <a:cs typeface="Arial"/>
              </a:rPr>
              <a:t>Support &amp; Office hours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  <a:cs typeface="Arial"/>
              </a:rPr>
              <a:t>Q&amp;A</a:t>
            </a:r>
          </a:p>
          <a:p>
            <a:pPr marL="230187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400" b="0" dirty="0">
              <a:latin typeface="Nunito Light" panose="020B0604020202020204" pitchFamily="2" charset="0"/>
              <a:cs typeface="Arial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latin typeface="Nunito SemiBold"/>
              <a:cs typeface="Arial"/>
            </a:endParaRPr>
          </a:p>
          <a:p>
            <a:pPr>
              <a:lnSpc>
                <a:spcPct val="150000"/>
              </a:lnSpc>
            </a:pPr>
            <a:endParaRPr lang="en-US" sz="2400" dirty="0">
              <a:latin typeface="Nunito SemiBold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9E8AD9-5E43-951A-6AE6-A445E3562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7915564" y="1115002"/>
            <a:ext cx="4267200" cy="2563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51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20000"/>
            <a:lumOff val="80000"/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99A21-3837-A6A1-A7A9-2A113991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unito ExtraBold" pitchFamily="2" charset="0"/>
                <a:cs typeface="Poppins SemiBold" pitchFamily="2" charset="77"/>
              </a:rPr>
              <a:t>What is the DAAP Technical Writing Initiative ?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87B90B3-7B3A-6E24-67EE-71840F4329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0226" y="1366204"/>
            <a:ext cx="9932074" cy="4239892"/>
          </a:xfr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3200" b="0" dirty="0">
                <a:latin typeface="Nunito SemiBold" pitchFamily="2" charset="0"/>
                <a:cs typeface="Arial"/>
              </a:rPr>
              <a:t>Goals</a:t>
            </a:r>
          </a:p>
          <a:p>
            <a:pPr marL="628650" indent="-342900">
              <a:lnSpc>
                <a:spcPct val="100000"/>
              </a:lnSpc>
              <a:spcAft>
                <a:spcPts val="1000"/>
              </a:spcAft>
            </a:pPr>
            <a:r>
              <a:rPr lang="en-US" sz="2400" b="0" dirty="0">
                <a:latin typeface="Nunito" pitchFamily="2" charset="77"/>
                <a:cs typeface="Arial"/>
              </a:rPr>
              <a:t>Standardize (customer-facing) documents with templates</a:t>
            </a:r>
          </a:p>
          <a:p>
            <a:pPr marL="628650" indent="-342900">
              <a:lnSpc>
                <a:spcPct val="100000"/>
              </a:lnSpc>
              <a:spcAft>
                <a:spcPts val="1000"/>
              </a:spcAft>
            </a:pPr>
            <a:r>
              <a:rPr lang="en-US" sz="2400" b="0" dirty="0">
                <a:latin typeface="Nunito" pitchFamily="2" charset="77"/>
                <a:cs typeface="Arial"/>
              </a:rPr>
              <a:t>Eliminate sticky note procedures, process gaps, &amp; knowledge silos</a:t>
            </a:r>
          </a:p>
          <a:p>
            <a:pPr marL="628650" indent="-342900">
              <a:lnSpc>
                <a:spcPct val="100000"/>
              </a:lnSpc>
              <a:spcAft>
                <a:spcPts val="1000"/>
              </a:spcAft>
            </a:pPr>
            <a:r>
              <a:rPr lang="en-US" sz="2400" b="0" dirty="0">
                <a:latin typeface="Nunito" pitchFamily="2" charset="77"/>
                <a:cs typeface="Arial"/>
              </a:rPr>
              <a:t>Encourage documentation prioritization</a:t>
            </a:r>
          </a:p>
          <a:p>
            <a:pPr marL="628650" indent="-342900">
              <a:lnSpc>
                <a:spcPct val="100000"/>
              </a:lnSpc>
              <a:spcAft>
                <a:spcPts val="1000"/>
              </a:spcAft>
            </a:pPr>
            <a:r>
              <a:rPr lang="en-US" sz="2400" b="0" dirty="0">
                <a:latin typeface="Nunito" pitchFamily="2" charset="77"/>
                <a:cs typeface="Arial"/>
              </a:rPr>
              <a:t>Onboard all DAAP teams starting with AE</a:t>
            </a:r>
            <a:endParaRPr lang="en-US" sz="2000" b="0" dirty="0">
              <a:latin typeface="Nunito" pitchFamily="2" charset="77"/>
            </a:endParaRPr>
          </a:p>
          <a:p>
            <a:pPr marL="0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en-US" sz="2000" b="0" i="0" dirty="0">
                <a:solidFill>
                  <a:srgbClr val="FFFFFF"/>
                </a:solidFill>
                <a:effectLst/>
                <a:latin typeface="Nunito" pitchFamily="2" charset="77"/>
                <a:ea typeface="Source Sans Pro"/>
                <a:cs typeface="Arial"/>
              </a:rPr>
              <a:t>Richly contextual and predictive by nature, it is the best possible fuel for advanced analytics and AI applications.</a:t>
            </a:r>
            <a:endParaRPr lang="en-US" sz="2000" b="0" dirty="0">
              <a:latin typeface="Nunito" pitchFamily="2" charset="77"/>
              <a:ea typeface="Source Sans Pro"/>
              <a:cs typeface="Arial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F26BE3-6B0E-C381-B9AB-78E631A32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3855" y="5095750"/>
            <a:ext cx="3088893" cy="167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46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B317-F5B7-39CD-138B-718E4531D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09" y="0"/>
            <a:ext cx="11888491" cy="922593"/>
          </a:xfrm>
        </p:spPr>
        <p:txBody>
          <a:bodyPr/>
          <a:lstStyle/>
          <a:p>
            <a:r>
              <a:rPr lang="en-US" dirty="0">
                <a:latin typeface="Nunito ExtraBold" pitchFamily="2" charset="0"/>
                <a:cs typeface="Poppins SemiBold" pitchFamily="2" charset="77"/>
              </a:rPr>
              <a:t>Benefits &amp; Incentives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FC728D7-35BA-3052-8ECA-7D0708A049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11524238" y="1233863"/>
            <a:ext cx="548370" cy="59732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5C3A4EB-CB44-E800-03A5-41E59CD431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10577298" y="1170934"/>
            <a:ext cx="548370" cy="5973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C4BB1DD-FBDB-E92C-FDDC-21BFD3B7FD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9630358" y="1199525"/>
            <a:ext cx="548370" cy="59732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69424BE-8BF3-89F8-5675-F6B874E3AA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8680784" y="1308786"/>
            <a:ext cx="548370" cy="59732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8712845-B79E-5460-D80C-BF8B634639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7700340" y="1197660"/>
            <a:ext cx="548370" cy="59732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CF855B5-B707-599C-E1CF-096E6F6B33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4945663" y="1394246"/>
            <a:ext cx="548370" cy="59732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83E855-114B-8375-EB42-141971BD7D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5830743" y="1188360"/>
            <a:ext cx="548370" cy="59732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AC0C53F-8B21-D220-7317-7EEFC53DEC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6811187" y="1080125"/>
            <a:ext cx="548370" cy="5973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2148831-D11E-E017-C80A-FA0B78E308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23361" y="1169561"/>
            <a:ext cx="582887" cy="6349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A61C7F-1171-A3E7-F170-523E73119A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1040751" y="1197013"/>
            <a:ext cx="582887" cy="6349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642E26-95E3-CA3E-1FDF-2AB78936B1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2080140" y="1275577"/>
            <a:ext cx="548370" cy="59732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D56FC4C-EF1B-9CDD-1CF0-66CC74432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3060584" y="1228833"/>
            <a:ext cx="548370" cy="5973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08BAAC0-2BE7-0F62-2B3F-539027CB2F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60" t="-301" r="37745" b="24685"/>
          <a:stretch/>
        </p:blipFill>
        <p:spPr>
          <a:xfrm flipV="1">
            <a:off x="4005320" y="1376051"/>
            <a:ext cx="548370" cy="597325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97B2866-D186-1773-B408-60DC9B6967CB}"/>
              </a:ext>
            </a:extLst>
          </p:cNvPr>
          <p:cNvSpPr/>
          <p:nvPr/>
        </p:nvSpPr>
        <p:spPr>
          <a:xfrm>
            <a:off x="0" y="1047750"/>
            <a:ext cx="12192000" cy="362661"/>
          </a:xfrm>
          <a:custGeom>
            <a:avLst/>
            <a:gdLst>
              <a:gd name="connsiteX0" fmla="*/ 0 w 5416550"/>
              <a:gd name="connsiteY0" fmla="*/ 502752 h 598713"/>
              <a:gd name="connsiteX1" fmla="*/ 247650 w 5416550"/>
              <a:gd name="connsiteY1" fmla="*/ 153502 h 598713"/>
              <a:gd name="connsiteX2" fmla="*/ 1028700 w 5416550"/>
              <a:gd name="connsiteY2" fmla="*/ 382102 h 598713"/>
              <a:gd name="connsiteX3" fmla="*/ 1435100 w 5416550"/>
              <a:gd name="connsiteY3" fmla="*/ 280502 h 598713"/>
              <a:gd name="connsiteX4" fmla="*/ 1879600 w 5416550"/>
              <a:gd name="connsiteY4" fmla="*/ 528152 h 598713"/>
              <a:gd name="connsiteX5" fmla="*/ 2273300 w 5416550"/>
              <a:gd name="connsiteY5" fmla="*/ 585302 h 598713"/>
              <a:gd name="connsiteX6" fmla="*/ 2635250 w 5416550"/>
              <a:gd name="connsiteY6" fmla="*/ 312252 h 598713"/>
              <a:gd name="connsiteX7" fmla="*/ 3054350 w 5416550"/>
              <a:gd name="connsiteY7" fmla="*/ 1102 h 598713"/>
              <a:gd name="connsiteX8" fmla="*/ 3924300 w 5416550"/>
              <a:gd name="connsiteY8" fmla="*/ 426552 h 598713"/>
              <a:gd name="connsiteX9" fmla="*/ 4413250 w 5416550"/>
              <a:gd name="connsiteY9" fmla="*/ 236052 h 598713"/>
              <a:gd name="connsiteX10" fmla="*/ 5048250 w 5416550"/>
              <a:gd name="connsiteY10" fmla="*/ 223352 h 598713"/>
              <a:gd name="connsiteX11" fmla="*/ 5416550 w 5416550"/>
              <a:gd name="connsiteY11" fmla="*/ 439252 h 598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416550" h="598713">
                <a:moveTo>
                  <a:pt x="0" y="502752"/>
                </a:moveTo>
                <a:cubicBezTo>
                  <a:pt x="38100" y="338181"/>
                  <a:pt x="76200" y="173610"/>
                  <a:pt x="247650" y="153502"/>
                </a:cubicBezTo>
                <a:cubicBezTo>
                  <a:pt x="419100" y="133394"/>
                  <a:pt x="830792" y="360935"/>
                  <a:pt x="1028700" y="382102"/>
                </a:cubicBezTo>
                <a:cubicBezTo>
                  <a:pt x="1226608" y="403269"/>
                  <a:pt x="1293283" y="256160"/>
                  <a:pt x="1435100" y="280502"/>
                </a:cubicBezTo>
                <a:cubicBezTo>
                  <a:pt x="1576917" y="304844"/>
                  <a:pt x="1739900" y="477352"/>
                  <a:pt x="1879600" y="528152"/>
                </a:cubicBezTo>
                <a:cubicBezTo>
                  <a:pt x="2019300" y="578952"/>
                  <a:pt x="2147358" y="621285"/>
                  <a:pt x="2273300" y="585302"/>
                </a:cubicBezTo>
                <a:cubicBezTo>
                  <a:pt x="2399242" y="549319"/>
                  <a:pt x="2635250" y="312252"/>
                  <a:pt x="2635250" y="312252"/>
                </a:cubicBezTo>
                <a:cubicBezTo>
                  <a:pt x="2765425" y="214885"/>
                  <a:pt x="2839508" y="-17948"/>
                  <a:pt x="3054350" y="1102"/>
                </a:cubicBezTo>
                <a:cubicBezTo>
                  <a:pt x="3269192" y="20152"/>
                  <a:pt x="3697817" y="387394"/>
                  <a:pt x="3924300" y="426552"/>
                </a:cubicBezTo>
                <a:cubicBezTo>
                  <a:pt x="4150783" y="465710"/>
                  <a:pt x="4225925" y="269919"/>
                  <a:pt x="4413250" y="236052"/>
                </a:cubicBezTo>
                <a:cubicBezTo>
                  <a:pt x="4600575" y="202185"/>
                  <a:pt x="4881033" y="189485"/>
                  <a:pt x="5048250" y="223352"/>
                </a:cubicBezTo>
                <a:cubicBezTo>
                  <a:pt x="5215467" y="257219"/>
                  <a:pt x="5316008" y="348235"/>
                  <a:pt x="5416550" y="43925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A29D8E-324D-5548-C77A-D9BB3F6CF594}"/>
              </a:ext>
            </a:extLst>
          </p:cNvPr>
          <p:cNvSpPr txBox="1"/>
          <p:nvPr/>
        </p:nvSpPr>
        <p:spPr>
          <a:xfrm>
            <a:off x="504123" y="2268504"/>
            <a:ext cx="5180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Promotes alignment &amp; collaboration between teams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33F502A-DB7F-E8A0-772C-49FBBC0085FB}"/>
              </a:ext>
            </a:extLst>
          </p:cNvPr>
          <p:cNvSpPr txBox="1"/>
          <p:nvPr/>
        </p:nvSpPr>
        <p:spPr>
          <a:xfrm>
            <a:off x="455167" y="2748817"/>
            <a:ext cx="6523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Encourages self-sufficiency while reducing frustration &amp; confusion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FB4C09-DE1E-5A4D-6ED1-67E45AAFE128}"/>
              </a:ext>
            </a:extLst>
          </p:cNvPr>
          <p:cNvSpPr txBox="1"/>
          <p:nvPr/>
        </p:nvSpPr>
        <p:spPr>
          <a:xfrm>
            <a:off x="8248710" y="2746843"/>
            <a:ext cx="30059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  <a:tabLst>
                <a:tab pos="400050" algn="l"/>
              </a:tabLst>
            </a:pPr>
            <a:r>
              <a:rPr lang="en-US" sz="1600" dirty="0">
                <a:latin typeface="Nunito Light" pitchFamily="2" charset="0"/>
              </a:rPr>
              <a:t>Establishes best practices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0550115-4299-146C-89CD-C9D2DC80FF2A}"/>
              </a:ext>
            </a:extLst>
          </p:cNvPr>
          <p:cNvSpPr txBox="1"/>
          <p:nvPr/>
        </p:nvSpPr>
        <p:spPr>
          <a:xfrm>
            <a:off x="499696" y="3191435"/>
            <a:ext cx="5511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Helps users stay on task with less time troubleshooting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73AEA31-A441-C027-5AFF-BC898F71B619}"/>
              </a:ext>
            </a:extLst>
          </p:cNvPr>
          <p:cNvSpPr txBox="1"/>
          <p:nvPr/>
        </p:nvSpPr>
        <p:spPr>
          <a:xfrm>
            <a:off x="8254122" y="3651911"/>
            <a:ext cx="2768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Enables support teams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0CE5B6-EB04-1C43-6CC4-81B5A41C14CE}"/>
              </a:ext>
            </a:extLst>
          </p:cNvPr>
          <p:cNvSpPr txBox="1"/>
          <p:nvPr/>
        </p:nvSpPr>
        <p:spPr>
          <a:xfrm>
            <a:off x="532445" y="3654679"/>
            <a:ext cx="50149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Mitigates change management &amp; process adoption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5D8072-4AE3-C3E6-57D6-FE626D0D8D86}"/>
              </a:ext>
            </a:extLst>
          </p:cNvPr>
          <p:cNvSpPr txBox="1"/>
          <p:nvPr/>
        </p:nvSpPr>
        <p:spPr>
          <a:xfrm>
            <a:off x="8254122" y="3200700"/>
            <a:ext cx="27682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Improves data integrity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D56AAAC-F2B9-184C-34B4-20525C0A960A}"/>
              </a:ext>
            </a:extLst>
          </p:cNvPr>
          <p:cNvSpPr txBox="1"/>
          <p:nvPr/>
        </p:nvSpPr>
        <p:spPr>
          <a:xfrm>
            <a:off x="532445" y="4105584"/>
            <a:ext cx="61519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Increases transparency &amp; trust between teams, users, &amp; leaders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2B960AE-8E13-4451-0622-58311BA5BCD0}"/>
              </a:ext>
            </a:extLst>
          </p:cNvPr>
          <p:cNvSpPr txBox="1"/>
          <p:nvPr/>
        </p:nvSpPr>
        <p:spPr>
          <a:xfrm>
            <a:off x="361127" y="4560611"/>
            <a:ext cx="5943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Builds knowledge sharing tools for onboarding new hires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83230D5-E1C1-C855-8F80-6EDD253433C2}"/>
              </a:ext>
            </a:extLst>
          </p:cNvPr>
          <p:cNvSpPr txBox="1"/>
          <p:nvPr/>
        </p:nvSpPr>
        <p:spPr>
          <a:xfrm>
            <a:off x="8373487" y="4103122"/>
            <a:ext cx="28721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Strengthens intrinsic value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1E4CCEC-7D72-536A-84CD-AD646E9E666B}"/>
              </a:ext>
            </a:extLst>
          </p:cNvPr>
          <p:cNvSpPr txBox="1"/>
          <p:nvPr/>
        </p:nvSpPr>
        <p:spPr>
          <a:xfrm>
            <a:off x="408284" y="5483235"/>
            <a:ext cx="5681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Increases word-of-mouth marketing &amp; traffic to product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AD3221B-2B5B-129D-1CE5-09E2EA831387}"/>
              </a:ext>
            </a:extLst>
          </p:cNvPr>
          <p:cNvSpPr txBox="1"/>
          <p:nvPr/>
        </p:nvSpPr>
        <p:spPr>
          <a:xfrm>
            <a:off x="455166" y="5034805"/>
            <a:ext cx="53808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Creates governance and accountability for leadership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96FC5E0-B572-0EA8-5DD4-41313AF7AAEF}"/>
              </a:ext>
            </a:extLst>
          </p:cNvPr>
          <p:cNvSpPr txBox="1"/>
          <p:nvPr/>
        </p:nvSpPr>
        <p:spPr>
          <a:xfrm>
            <a:off x="8373487" y="4578784"/>
            <a:ext cx="36991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Nunito Light" pitchFamily="2" charset="0"/>
              </a:rPr>
              <a:t>Yields better feedback from invested users</a:t>
            </a:r>
          </a:p>
        </p:txBody>
      </p:sp>
    </p:spTree>
    <p:extLst>
      <p:ext uri="{BB962C8B-B14F-4D97-AF65-F5344CB8AC3E}">
        <p14:creationId xmlns:p14="http://schemas.microsoft.com/office/powerpoint/2010/main" val="567725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D06EDD-4241-9250-9B73-39650B2DC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772525" y="3807719"/>
            <a:ext cx="3238500" cy="23471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A82608-501C-D20C-B518-ECE13F54F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924925" y="3960119"/>
            <a:ext cx="3238500" cy="23471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DAA55A-95FF-4FC6-28BD-CB01FC53B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unito ExtraBold" pitchFamily="2" charset="0"/>
              </a:rPr>
              <a:t>Expectations &amp; Team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ECB09-684C-3390-41D4-C3871A8A28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7088" y="1401714"/>
            <a:ext cx="10174895" cy="4434882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dirty="0">
                <a:latin typeface="Nunito" pitchFamily="2" charset="0"/>
              </a:rPr>
              <a:t>Expectations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400"/>
              </a:spcAft>
            </a:pPr>
            <a:r>
              <a:rPr lang="en-US" sz="2400" b="0" dirty="0">
                <a:latin typeface="Nunito" pitchFamily="2" charset="0"/>
              </a:rPr>
              <a:t>Review customer-facing documents and create a migration plan</a:t>
            </a:r>
          </a:p>
          <a:p>
            <a:pPr marL="973138" lvl="1" indent="-287338">
              <a:lnSpc>
                <a:spcPct val="100000"/>
              </a:lnSpc>
              <a:spcBef>
                <a:spcPts val="40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b="0" dirty="0">
                <a:latin typeface="Nunito" pitchFamily="2" charset="0"/>
              </a:rPr>
              <a:t>Quality over quantity approach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</a:rPr>
              <a:t>Think about prioritizing documents for Q3 and beyond (OKR)</a:t>
            </a:r>
          </a:p>
          <a:p>
            <a:pPr marL="0" indent="0">
              <a:lnSpc>
                <a:spcPct val="100000"/>
              </a:lnSpc>
              <a:spcBef>
                <a:spcPts val="1800"/>
              </a:spcBef>
              <a:spcAft>
                <a:spcPts val="800"/>
              </a:spcAft>
              <a:buNone/>
            </a:pPr>
            <a:r>
              <a:rPr lang="en-US" sz="3200" dirty="0">
                <a:latin typeface="Nunito" pitchFamily="2" charset="0"/>
              </a:rPr>
              <a:t>Requirements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</a:rPr>
              <a:t>GitHub access and a repo in the Kroger Technology Space</a:t>
            </a:r>
          </a:p>
          <a:p>
            <a:pPr marL="517525" indent="-287338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2400" b="0" dirty="0">
                <a:latin typeface="Nunito" pitchFamily="2" charset="0"/>
              </a:rPr>
              <a:t>Knowledge of Markdown</a:t>
            </a:r>
          </a:p>
        </p:txBody>
      </p:sp>
    </p:spTree>
    <p:extLst>
      <p:ext uri="{BB962C8B-B14F-4D97-AF65-F5344CB8AC3E}">
        <p14:creationId xmlns:p14="http://schemas.microsoft.com/office/powerpoint/2010/main" val="3927086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43524-87DD-61AC-942E-B133237C3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unito ExtraBold" pitchFamily="2" charset="0"/>
              </a:rPr>
              <a:t>Technical Writing Process Overview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DCCBFB2-CC0C-F324-0A0E-46D56D460FA3}"/>
              </a:ext>
            </a:extLst>
          </p:cNvPr>
          <p:cNvGrpSpPr/>
          <p:nvPr/>
        </p:nvGrpSpPr>
        <p:grpSpPr>
          <a:xfrm>
            <a:off x="2586228" y="1211827"/>
            <a:ext cx="2783681" cy="1396648"/>
            <a:chOff x="4167378" y="1211827"/>
            <a:chExt cx="2783681" cy="139664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DFE9A53-7066-3DB9-06CB-242015B0C84F}"/>
                </a:ext>
              </a:extLst>
            </p:cNvPr>
            <p:cNvSpPr txBox="1"/>
            <p:nvPr/>
          </p:nvSpPr>
          <p:spPr>
            <a:xfrm>
              <a:off x="4314623" y="1416659"/>
              <a:ext cx="2636436" cy="1191816"/>
            </a:xfrm>
            <a:prstGeom prst="roundRect">
              <a:avLst/>
            </a:prstGeom>
            <a:noFill/>
            <a:ln w="28575">
              <a:solidFill>
                <a:srgbClr val="084999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0" dirty="0">
                  <a:solidFill>
                    <a:srgbClr val="084999"/>
                  </a:solidFill>
                  <a:latin typeface="Nunito Light" pitchFamily="2" charset="0"/>
                </a:rPr>
                <a:t>Create technical document in GitHub using Markdown (.mdx) and established template</a:t>
              </a:r>
            </a:p>
          </p:txBody>
        </p:sp>
        <p:sp>
          <p:nvSpPr>
            <p:cNvPr id="19" name="Flowchart: Connector 18">
              <a:extLst>
                <a:ext uri="{FF2B5EF4-FFF2-40B4-BE49-F238E27FC236}">
                  <a16:creationId xmlns:a16="http://schemas.microsoft.com/office/drawing/2014/main" id="{00CC832A-0513-3D2F-D9D0-8093F836413F}"/>
                </a:ext>
              </a:extLst>
            </p:cNvPr>
            <p:cNvSpPr/>
            <p:nvPr/>
          </p:nvSpPr>
          <p:spPr>
            <a:xfrm>
              <a:off x="4167378" y="1211827"/>
              <a:ext cx="411480" cy="409663"/>
            </a:xfrm>
            <a:prstGeom prst="flowChartConnector">
              <a:avLst/>
            </a:prstGeom>
            <a:solidFill>
              <a:srgbClr val="08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8D37775-C0E4-0DEE-1F81-2A5728F2D0F3}"/>
                </a:ext>
              </a:extLst>
            </p:cNvPr>
            <p:cNvSpPr txBox="1"/>
            <p:nvPr/>
          </p:nvSpPr>
          <p:spPr>
            <a:xfrm>
              <a:off x="4222546" y="1231419"/>
              <a:ext cx="2805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4BB13CE-1FC6-9841-0F5A-EE89FE8790BC}"/>
              </a:ext>
            </a:extLst>
          </p:cNvPr>
          <p:cNvGrpSpPr/>
          <p:nvPr/>
        </p:nvGrpSpPr>
        <p:grpSpPr>
          <a:xfrm>
            <a:off x="6457275" y="1345718"/>
            <a:ext cx="2730246" cy="1126549"/>
            <a:chOff x="8038425" y="1345718"/>
            <a:chExt cx="2609681" cy="1126549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40D12A-76D9-7293-2415-542CD12C8C99}"/>
                </a:ext>
              </a:extLst>
            </p:cNvPr>
            <p:cNvSpPr txBox="1"/>
            <p:nvPr/>
          </p:nvSpPr>
          <p:spPr>
            <a:xfrm>
              <a:off x="8248818" y="1552866"/>
              <a:ext cx="2399288" cy="919401"/>
            </a:xfrm>
            <a:prstGeom prst="roundRect">
              <a:avLst/>
            </a:prstGeom>
            <a:noFill/>
            <a:ln w="28575">
              <a:solidFill>
                <a:srgbClr val="084999"/>
              </a:solidFill>
            </a:ln>
          </p:spPr>
          <p:txBody>
            <a:bodyPr wrap="square" rtlCol="0">
              <a:spAutoFit/>
            </a:bodyPr>
            <a:lstStyle/>
            <a:p>
              <a:pPr marL="0" indent="0" algn="ctr">
                <a:buNone/>
              </a:pPr>
              <a:r>
                <a:rPr lang="en-US" sz="1600" b="0" dirty="0">
                  <a:solidFill>
                    <a:srgbClr val="084999"/>
                  </a:solidFill>
                  <a:latin typeface="Nunito Light" pitchFamily="2" charset="0"/>
                </a:rPr>
                <a:t>Review document for accuracy, Markdown errors, and compliance</a:t>
              </a:r>
            </a:p>
          </p:txBody>
        </p:sp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3A152C19-000B-BF5A-E0ED-ABAD3CF8A75E}"/>
                </a:ext>
              </a:extLst>
            </p:cNvPr>
            <p:cNvSpPr/>
            <p:nvPr/>
          </p:nvSpPr>
          <p:spPr>
            <a:xfrm>
              <a:off x="8038425" y="1345718"/>
              <a:ext cx="393309" cy="409663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F805FB9-06CF-6346-2179-66ED6720676B}"/>
                </a:ext>
              </a:extLst>
            </p:cNvPr>
            <p:cNvSpPr txBox="1"/>
            <p:nvPr/>
          </p:nvSpPr>
          <p:spPr>
            <a:xfrm>
              <a:off x="8081869" y="1353810"/>
              <a:ext cx="2805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2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67B4AC-41BE-61A4-189E-3020B85C7054}"/>
              </a:ext>
            </a:extLst>
          </p:cNvPr>
          <p:cNvGrpSpPr/>
          <p:nvPr/>
        </p:nvGrpSpPr>
        <p:grpSpPr>
          <a:xfrm>
            <a:off x="1574048" y="3192759"/>
            <a:ext cx="2247427" cy="858942"/>
            <a:chOff x="2795262" y="3348407"/>
            <a:chExt cx="2247427" cy="85894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13CBC3F-C836-608A-60E9-475F8BB9B288}"/>
                </a:ext>
              </a:extLst>
            </p:cNvPr>
            <p:cNvSpPr txBox="1"/>
            <p:nvPr/>
          </p:nvSpPr>
          <p:spPr>
            <a:xfrm>
              <a:off x="3002152" y="3560363"/>
              <a:ext cx="2040537" cy="646986"/>
            </a:xfrm>
            <a:prstGeom prst="roundRect">
              <a:avLst/>
            </a:prstGeom>
            <a:noFill/>
            <a:ln w="28575">
              <a:solidFill>
                <a:srgbClr val="084999"/>
              </a:solidFill>
            </a:ln>
          </p:spPr>
          <p:txBody>
            <a:bodyPr wrap="square" rtlCol="0">
              <a:spAutoFit/>
            </a:bodyPr>
            <a:lstStyle/>
            <a:p>
              <a:pPr marL="171450" indent="-53975" algn="ctr">
                <a:buNone/>
              </a:pPr>
              <a:r>
                <a:rPr lang="en-US" sz="1600" b="0" dirty="0">
                  <a:solidFill>
                    <a:srgbClr val="084999"/>
                  </a:solidFill>
                  <a:latin typeface="Nunito Light" pitchFamily="2" charset="0"/>
                </a:rPr>
                <a:t>Push document to Master branch</a:t>
              </a:r>
            </a:p>
          </p:txBody>
        </p:sp>
        <p:sp>
          <p:nvSpPr>
            <p:cNvPr id="21" name="Flowchart: Connector 20">
              <a:extLst>
                <a:ext uri="{FF2B5EF4-FFF2-40B4-BE49-F238E27FC236}">
                  <a16:creationId xmlns:a16="http://schemas.microsoft.com/office/drawing/2014/main" id="{675E4EB6-8073-0FF9-0E17-6C393929CBA2}"/>
                </a:ext>
              </a:extLst>
            </p:cNvPr>
            <p:cNvSpPr/>
            <p:nvPr/>
          </p:nvSpPr>
          <p:spPr>
            <a:xfrm>
              <a:off x="2795262" y="3348407"/>
              <a:ext cx="411480" cy="409663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A2D36BD-EC84-E808-E469-D2430004F816}"/>
                </a:ext>
              </a:extLst>
            </p:cNvPr>
            <p:cNvSpPr txBox="1"/>
            <p:nvPr/>
          </p:nvSpPr>
          <p:spPr>
            <a:xfrm>
              <a:off x="2857303" y="3360480"/>
              <a:ext cx="2805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19212FE0-6581-0511-D81F-709B661B0943}"/>
              </a:ext>
            </a:extLst>
          </p:cNvPr>
          <p:cNvGrpSpPr/>
          <p:nvPr/>
        </p:nvGrpSpPr>
        <p:grpSpPr>
          <a:xfrm>
            <a:off x="4758656" y="3070553"/>
            <a:ext cx="2325857" cy="1116229"/>
            <a:chOff x="5978258" y="3205443"/>
            <a:chExt cx="2325857" cy="11162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44F9A6C-92EA-79EC-5CD8-049CC7897194}"/>
                </a:ext>
              </a:extLst>
            </p:cNvPr>
            <p:cNvSpPr txBox="1"/>
            <p:nvPr/>
          </p:nvSpPr>
          <p:spPr>
            <a:xfrm>
              <a:off x="6182991" y="3402271"/>
              <a:ext cx="2121124" cy="919401"/>
            </a:xfrm>
            <a:prstGeom prst="roundRect">
              <a:avLst/>
            </a:prstGeom>
            <a:solidFill>
              <a:srgbClr val="084999"/>
            </a:solidFill>
            <a:ln w="28575">
              <a:solidFill>
                <a:srgbClr val="084999"/>
              </a:solidFill>
            </a:ln>
          </p:spPr>
          <p:txBody>
            <a:bodyPr wrap="square" rtlCol="0">
              <a:spAutoFit/>
            </a:bodyPr>
            <a:lstStyle/>
            <a:p>
              <a:pPr marL="55563" algn="ctr">
                <a:buNone/>
              </a:pPr>
              <a:r>
                <a:rPr lang="en-US" sz="1600" b="0" dirty="0">
                  <a:solidFill>
                    <a:schemeClr val="bg1"/>
                  </a:solidFill>
                  <a:latin typeface="Nunito Light" pitchFamily="2" charset="0"/>
                </a:rPr>
                <a:t>Review document for template compliance*</a:t>
              </a:r>
            </a:p>
          </p:txBody>
        </p: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3187808F-E048-8C3B-B73A-2AF6A5C50DCC}"/>
                </a:ext>
              </a:extLst>
            </p:cNvPr>
            <p:cNvGrpSpPr/>
            <p:nvPr/>
          </p:nvGrpSpPr>
          <p:grpSpPr>
            <a:xfrm>
              <a:off x="5978258" y="3205443"/>
              <a:ext cx="411480" cy="409663"/>
              <a:chOff x="5978258" y="3205443"/>
              <a:chExt cx="411480" cy="409663"/>
            </a:xfrm>
          </p:grpSpPr>
          <p:sp>
            <p:nvSpPr>
              <p:cNvPr id="22" name="Flowchart: Connector 21">
                <a:extLst>
                  <a:ext uri="{FF2B5EF4-FFF2-40B4-BE49-F238E27FC236}">
                    <a16:creationId xmlns:a16="http://schemas.microsoft.com/office/drawing/2014/main" id="{20E2FBEB-5177-7DAD-D3B8-549CAFE92EA2}"/>
                  </a:ext>
                </a:extLst>
              </p:cNvPr>
              <p:cNvSpPr/>
              <p:nvPr/>
            </p:nvSpPr>
            <p:spPr>
              <a:xfrm>
                <a:off x="5978258" y="3205443"/>
                <a:ext cx="411480" cy="409663"/>
              </a:xfrm>
              <a:prstGeom prst="flowChartConnector">
                <a:avLst/>
              </a:prstGeom>
              <a:solidFill>
                <a:schemeClr val="bg1"/>
              </a:solidFill>
              <a:ln w="28575">
                <a:solidFill>
                  <a:srgbClr val="08499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11DF0DF-4C7F-4E8D-331A-2FFB50E0D895}"/>
                  </a:ext>
                </a:extLst>
              </p:cNvPr>
              <p:cNvSpPr txBox="1"/>
              <p:nvPr/>
            </p:nvSpPr>
            <p:spPr>
              <a:xfrm>
                <a:off x="5981306" y="3236319"/>
                <a:ext cx="3889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84999"/>
                    </a:solidFill>
                  </a:rPr>
                  <a:t>4</a:t>
                </a:r>
              </a:p>
            </p:txBody>
          </p:sp>
        </p:grp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D280723C-EAA4-959C-B097-9B85C6C8AEE0}"/>
              </a:ext>
            </a:extLst>
          </p:cNvPr>
          <p:cNvGrpSpPr/>
          <p:nvPr/>
        </p:nvGrpSpPr>
        <p:grpSpPr>
          <a:xfrm>
            <a:off x="1480022" y="4889306"/>
            <a:ext cx="1956226" cy="1137988"/>
            <a:chOff x="8916108" y="3163761"/>
            <a:chExt cx="1956226" cy="113798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BFFB6FF-51DC-9D44-437E-2B8F322780F0}"/>
                </a:ext>
              </a:extLst>
            </p:cNvPr>
            <p:cNvSpPr txBox="1"/>
            <p:nvPr/>
          </p:nvSpPr>
          <p:spPr>
            <a:xfrm>
              <a:off x="9134897" y="3382348"/>
              <a:ext cx="1737437" cy="919401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084999"/>
              </a:solidFill>
            </a:ln>
          </p:spPr>
          <p:txBody>
            <a:bodyPr wrap="square" rtlCol="0">
              <a:spAutoFit/>
            </a:bodyPr>
            <a:lstStyle/>
            <a:p>
              <a:pPr marL="112713" algn="ctr">
                <a:buNone/>
              </a:pPr>
              <a:r>
                <a:rPr lang="en-US" sz="1600" b="0" dirty="0">
                  <a:solidFill>
                    <a:srgbClr val="084999"/>
                  </a:solidFill>
                  <a:latin typeface="Nunito Light" pitchFamily="2" charset="0"/>
                </a:rPr>
                <a:t>Approve a pull request from the AE team</a:t>
              </a:r>
            </a:p>
          </p:txBody>
        </p:sp>
        <p:sp>
          <p:nvSpPr>
            <p:cNvPr id="33" name="Flowchart: Connector 32">
              <a:extLst>
                <a:ext uri="{FF2B5EF4-FFF2-40B4-BE49-F238E27FC236}">
                  <a16:creationId xmlns:a16="http://schemas.microsoft.com/office/drawing/2014/main" id="{70FCBA70-844A-936C-6F8F-DB9F678F89BC}"/>
                </a:ext>
              </a:extLst>
            </p:cNvPr>
            <p:cNvSpPr/>
            <p:nvPr/>
          </p:nvSpPr>
          <p:spPr>
            <a:xfrm>
              <a:off x="8918369" y="3163761"/>
              <a:ext cx="411480" cy="409663"/>
            </a:xfrm>
            <a:prstGeom prst="flowChartConnector">
              <a:avLst/>
            </a:prstGeom>
            <a:solidFill>
              <a:srgbClr val="084999"/>
            </a:solidFill>
            <a:ln w="28575">
              <a:solidFill>
                <a:srgbClr val="08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C862707-CFBB-12D1-FA01-98599B2F5F32}"/>
                </a:ext>
              </a:extLst>
            </p:cNvPr>
            <p:cNvSpPr txBox="1"/>
            <p:nvPr/>
          </p:nvSpPr>
          <p:spPr>
            <a:xfrm>
              <a:off x="8916108" y="3188037"/>
              <a:ext cx="4137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6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D5A651FF-90F9-E5E6-FD68-4F7819286700}"/>
              </a:ext>
            </a:extLst>
          </p:cNvPr>
          <p:cNvGrpSpPr/>
          <p:nvPr/>
        </p:nvGrpSpPr>
        <p:grpSpPr>
          <a:xfrm>
            <a:off x="4341490" y="4740931"/>
            <a:ext cx="2402748" cy="1396162"/>
            <a:chOff x="4311709" y="4751783"/>
            <a:chExt cx="2402748" cy="139616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FD2AB87-6E28-DDFB-ADDE-7747425EE350}"/>
                </a:ext>
              </a:extLst>
            </p:cNvPr>
            <p:cNvSpPr txBox="1"/>
            <p:nvPr/>
          </p:nvSpPr>
          <p:spPr>
            <a:xfrm>
              <a:off x="4522639" y="4956129"/>
              <a:ext cx="2191818" cy="1191816"/>
            </a:xfrm>
            <a:prstGeom prst="roundRect">
              <a:avLst/>
            </a:prstGeom>
            <a:solidFill>
              <a:srgbClr val="084999"/>
            </a:solidFill>
            <a:ln w="28575">
              <a:solidFill>
                <a:srgbClr val="084999"/>
              </a:solidFill>
            </a:ln>
          </p:spPr>
          <p:txBody>
            <a:bodyPr wrap="square" rtlCol="0">
              <a:spAutoFit/>
            </a:bodyPr>
            <a:lstStyle/>
            <a:p>
              <a:pPr marL="53975" algn="ctr">
                <a:buNone/>
              </a:pPr>
              <a:r>
                <a:rPr lang="en-US" sz="1600" b="0" dirty="0">
                  <a:solidFill>
                    <a:schemeClr val="bg1"/>
                  </a:solidFill>
                  <a:latin typeface="Nunito Light" pitchFamily="2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Publish document </a:t>
              </a:r>
              <a:r>
                <a:rPr lang="en-US" sz="1600" b="0" dirty="0">
                  <a:solidFill>
                    <a:schemeClr val="bg1"/>
                  </a:solidFill>
                  <a:latin typeface="Nunito Light" pitchFamily="2" charset="0"/>
                </a:rPr>
                <a:t>to Data &amp; Analytics Portal CMS for consumption</a:t>
              </a:r>
            </a:p>
          </p:txBody>
        </p:sp>
        <p:sp>
          <p:nvSpPr>
            <p:cNvPr id="35" name="Flowchart: Connector 34">
              <a:extLst>
                <a:ext uri="{FF2B5EF4-FFF2-40B4-BE49-F238E27FC236}">
                  <a16:creationId xmlns:a16="http://schemas.microsoft.com/office/drawing/2014/main" id="{8BEA009F-5FD6-AD26-5261-3390E4D7AE9F}"/>
                </a:ext>
              </a:extLst>
            </p:cNvPr>
            <p:cNvSpPr/>
            <p:nvPr/>
          </p:nvSpPr>
          <p:spPr>
            <a:xfrm>
              <a:off x="4311709" y="4751783"/>
              <a:ext cx="420786" cy="409663"/>
            </a:xfrm>
            <a:prstGeom prst="flowChartConnector">
              <a:avLst/>
            </a:prstGeom>
            <a:solidFill>
              <a:schemeClr val="bg1"/>
            </a:solidFill>
            <a:ln w="28575">
              <a:solidFill>
                <a:srgbClr val="08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2BE5B52-ED8C-7CD1-4978-2BD8555E6D7D}"/>
                </a:ext>
              </a:extLst>
            </p:cNvPr>
            <p:cNvSpPr txBox="1"/>
            <p:nvPr/>
          </p:nvSpPr>
          <p:spPr>
            <a:xfrm>
              <a:off x="4328968" y="4778537"/>
              <a:ext cx="4207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84999"/>
                  </a:solidFill>
                </a:rPr>
                <a:t>7</a:t>
              </a: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4F3DBF49-4E97-3DD3-22BC-621956DAA99E}"/>
              </a:ext>
            </a:extLst>
          </p:cNvPr>
          <p:cNvGrpSpPr/>
          <p:nvPr/>
        </p:nvGrpSpPr>
        <p:grpSpPr>
          <a:xfrm>
            <a:off x="7597098" y="4897232"/>
            <a:ext cx="1560070" cy="1124233"/>
            <a:chOff x="7890616" y="4887504"/>
            <a:chExt cx="1560070" cy="112423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56F3CE2-5B23-0B4A-2ACF-6E4D0F56D46D}"/>
                </a:ext>
              </a:extLst>
            </p:cNvPr>
            <p:cNvSpPr txBox="1"/>
            <p:nvPr/>
          </p:nvSpPr>
          <p:spPr>
            <a:xfrm>
              <a:off x="8089875" y="5092336"/>
              <a:ext cx="1360811" cy="919401"/>
            </a:xfrm>
            <a:prstGeom prst="roundRect">
              <a:avLst/>
            </a:prstGeom>
            <a:noFill/>
            <a:ln w="28575">
              <a:solidFill>
                <a:srgbClr val="084999"/>
              </a:solidFill>
            </a:ln>
          </p:spPr>
          <p:txBody>
            <a:bodyPr wrap="square" rtlCol="0">
              <a:spAutoFit/>
            </a:bodyPr>
            <a:lstStyle/>
            <a:p>
              <a:pPr marL="0" indent="0" algn="ctr">
                <a:buNone/>
              </a:pPr>
              <a:r>
                <a:rPr lang="en-US" sz="1600" b="0" dirty="0">
                  <a:solidFill>
                    <a:srgbClr val="084999"/>
                  </a:solidFill>
                  <a:latin typeface="Nunito Light" pitchFamily="2" charset="0"/>
                </a:rPr>
                <a:t>Ensure document is maintained</a:t>
              </a:r>
            </a:p>
          </p:txBody>
        </p:sp>
        <p:sp>
          <p:nvSpPr>
            <p:cNvPr id="25" name="Flowchart: Connector 24">
              <a:extLst>
                <a:ext uri="{FF2B5EF4-FFF2-40B4-BE49-F238E27FC236}">
                  <a16:creationId xmlns:a16="http://schemas.microsoft.com/office/drawing/2014/main" id="{70C9EA36-69F9-828A-3E32-3BD828C5C132}"/>
                </a:ext>
              </a:extLst>
            </p:cNvPr>
            <p:cNvSpPr/>
            <p:nvPr/>
          </p:nvSpPr>
          <p:spPr>
            <a:xfrm>
              <a:off x="7890616" y="4887504"/>
              <a:ext cx="420786" cy="409663"/>
            </a:xfrm>
            <a:prstGeom prst="flowChartConnector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CD8B1B8-E2DF-526D-31C0-B2AB5D1B0BB3}"/>
                </a:ext>
              </a:extLst>
            </p:cNvPr>
            <p:cNvSpPr txBox="1"/>
            <p:nvPr/>
          </p:nvSpPr>
          <p:spPr>
            <a:xfrm>
              <a:off x="7892812" y="4907884"/>
              <a:ext cx="418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8</a:t>
              </a:r>
            </a:p>
          </p:txBody>
        </p:sp>
      </p:grp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C5BECA55-2CD1-754E-1890-45D2F3E90009}"/>
              </a:ext>
            </a:extLst>
          </p:cNvPr>
          <p:cNvCxnSpPr>
            <a:cxnSpLocks/>
          </p:cNvCxnSpPr>
          <p:nvPr/>
        </p:nvCxnSpPr>
        <p:spPr>
          <a:xfrm flipH="1">
            <a:off x="2735438" y="2027386"/>
            <a:ext cx="6492240" cy="1353312"/>
          </a:xfrm>
          <a:prstGeom prst="bentConnector4">
            <a:avLst>
              <a:gd name="adj1" fmla="val -3489"/>
              <a:gd name="adj2" fmla="val 61782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1D30E9B-B30D-1426-AA67-BDC32DC4ABF2}"/>
              </a:ext>
            </a:extLst>
          </p:cNvPr>
          <p:cNvCxnSpPr/>
          <p:nvPr/>
        </p:nvCxnSpPr>
        <p:spPr>
          <a:xfrm>
            <a:off x="5426552" y="2012566"/>
            <a:ext cx="118872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DB17E54F-DDAF-107F-05AB-F567E8E9199C}"/>
              </a:ext>
            </a:extLst>
          </p:cNvPr>
          <p:cNvCxnSpPr>
            <a:cxnSpLocks/>
          </p:cNvCxnSpPr>
          <p:nvPr/>
        </p:nvCxnSpPr>
        <p:spPr>
          <a:xfrm>
            <a:off x="3873929" y="3757689"/>
            <a:ext cx="100584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96DFAA3-9318-ABE0-4E01-D194D459E6D4}"/>
              </a:ext>
            </a:extLst>
          </p:cNvPr>
          <p:cNvCxnSpPr>
            <a:cxnSpLocks/>
          </p:cNvCxnSpPr>
          <p:nvPr/>
        </p:nvCxnSpPr>
        <p:spPr>
          <a:xfrm>
            <a:off x="7152266" y="3739583"/>
            <a:ext cx="100584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1E1B1F98-AF95-69AB-6FF1-A912289BEF5C}"/>
              </a:ext>
            </a:extLst>
          </p:cNvPr>
          <p:cNvCxnSpPr/>
          <p:nvPr/>
        </p:nvCxnSpPr>
        <p:spPr>
          <a:xfrm>
            <a:off x="6806543" y="5576446"/>
            <a:ext cx="91440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8" name="Picture 117">
            <a:extLst>
              <a:ext uri="{FF2B5EF4-FFF2-40B4-BE49-F238E27FC236}">
                <a16:creationId xmlns:a16="http://schemas.microsoft.com/office/drawing/2014/main" id="{533197CD-674C-C1CC-9B25-F585F572B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 flipV="1">
            <a:off x="21443" y="936407"/>
            <a:ext cx="2064532" cy="1440609"/>
          </a:xfrm>
          <a:prstGeom prst="rect">
            <a:avLst/>
          </a:prstGeom>
        </p:spPr>
      </p:pic>
      <p:sp>
        <p:nvSpPr>
          <p:cNvPr id="120" name="TextBox 119">
            <a:extLst>
              <a:ext uri="{FF2B5EF4-FFF2-40B4-BE49-F238E27FC236}">
                <a16:creationId xmlns:a16="http://schemas.microsoft.com/office/drawing/2014/main" id="{D5B44048-2F87-8EE9-BD1C-8D7E0B2BAC49}"/>
              </a:ext>
            </a:extLst>
          </p:cNvPr>
          <p:cNvSpPr txBox="1"/>
          <p:nvPr/>
        </p:nvSpPr>
        <p:spPr>
          <a:xfrm>
            <a:off x="10039350" y="5724043"/>
            <a:ext cx="1697394" cy="306467"/>
          </a:xfrm>
          <a:prstGeom prst="roundRect">
            <a:avLst/>
          </a:prstGeom>
          <a:solidFill>
            <a:srgbClr val="084999"/>
          </a:solidFill>
          <a:ln w="28575">
            <a:solidFill>
              <a:srgbClr val="084999"/>
            </a:solidFill>
          </a:ln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200" b="0" dirty="0">
                <a:solidFill>
                  <a:schemeClr val="bg1"/>
                </a:solidFill>
                <a:latin typeface="Nunito Light" pitchFamily="2" charset="0"/>
              </a:rPr>
              <a:t>Analytics Enablement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A4A218EB-2F1C-31FE-48D0-0BB5E330B04F}"/>
              </a:ext>
            </a:extLst>
          </p:cNvPr>
          <p:cNvSpPr txBox="1"/>
          <p:nvPr/>
        </p:nvSpPr>
        <p:spPr>
          <a:xfrm>
            <a:off x="10039350" y="6129358"/>
            <a:ext cx="1697394" cy="306467"/>
          </a:xfrm>
          <a:prstGeom prst="roundRect">
            <a:avLst/>
          </a:prstGeom>
          <a:noFill/>
          <a:ln w="28575">
            <a:solidFill>
              <a:srgbClr val="084999"/>
            </a:solidFill>
          </a:ln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200" b="0" dirty="0">
                <a:latin typeface="Nunito Light" pitchFamily="2" charset="0"/>
              </a:rPr>
              <a:t>DAAP Team partners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44A3DCEF-480A-E320-9004-1BA1D1026713}"/>
              </a:ext>
            </a:extLst>
          </p:cNvPr>
          <p:cNvSpPr txBox="1"/>
          <p:nvPr/>
        </p:nvSpPr>
        <p:spPr>
          <a:xfrm>
            <a:off x="10039350" y="5397625"/>
            <a:ext cx="11124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Nunito Light" pitchFamily="2" charset="0"/>
              </a:rPr>
              <a:t>* Temporary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F1D84DB-E98D-E4D8-F0D9-BA6DA0D8AAB7}"/>
              </a:ext>
            </a:extLst>
          </p:cNvPr>
          <p:cNvGrpSpPr/>
          <p:nvPr/>
        </p:nvGrpSpPr>
        <p:grpSpPr>
          <a:xfrm>
            <a:off x="7964714" y="3056585"/>
            <a:ext cx="1924646" cy="1124233"/>
            <a:chOff x="7862623" y="4887504"/>
            <a:chExt cx="1924646" cy="112423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6296891-5F2D-A9E0-02DA-4F665AD58E55}"/>
                </a:ext>
              </a:extLst>
            </p:cNvPr>
            <p:cNvSpPr txBox="1"/>
            <p:nvPr/>
          </p:nvSpPr>
          <p:spPr>
            <a:xfrm>
              <a:off x="8089875" y="5092336"/>
              <a:ext cx="1697394" cy="919401"/>
            </a:xfrm>
            <a:prstGeom prst="roundRect">
              <a:avLst/>
            </a:prstGeom>
            <a:solidFill>
              <a:srgbClr val="084999"/>
            </a:solidFill>
            <a:ln w="28575">
              <a:solidFill>
                <a:srgbClr val="084999"/>
              </a:solidFill>
            </a:ln>
          </p:spPr>
          <p:txBody>
            <a:bodyPr wrap="square" rtlCol="0">
              <a:spAutoFit/>
            </a:bodyPr>
            <a:lstStyle/>
            <a:p>
              <a:pPr marL="0" indent="0" algn="ctr">
                <a:buNone/>
              </a:pPr>
              <a:r>
                <a:rPr lang="en-US" sz="1600" b="0" dirty="0">
                  <a:solidFill>
                    <a:schemeClr val="bg1"/>
                  </a:solidFill>
                  <a:latin typeface="Nunito Light" pitchFamily="2" charset="0"/>
                </a:rPr>
                <a:t>Copy/Paste from Master Branch</a:t>
              </a:r>
            </a:p>
          </p:txBody>
        </p:sp>
        <p:sp>
          <p:nvSpPr>
            <p:cNvPr id="11" name="Flowchart: Connector 10">
              <a:extLst>
                <a:ext uri="{FF2B5EF4-FFF2-40B4-BE49-F238E27FC236}">
                  <a16:creationId xmlns:a16="http://schemas.microsoft.com/office/drawing/2014/main" id="{A4F09B9A-DE54-D598-BA1D-F3422305F7A6}"/>
                </a:ext>
              </a:extLst>
            </p:cNvPr>
            <p:cNvSpPr/>
            <p:nvPr/>
          </p:nvSpPr>
          <p:spPr>
            <a:xfrm>
              <a:off x="7862623" y="4887504"/>
              <a:ext cx="420786" cy="409663"/>
            </a:xfrm>
            <a:prstGeom prst="flowChartConnector">
              <a:avLst/>
            </a:prstGeom>
            <a:solidFill>
              <a:schemeClr val="bg1"/>
            </a:solidFill>
            <a:ln w="28575">
              <a:solidFill>
                <a:srgbClr val="0849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BF1CCE3-C1F6-8262-C894-FD21ECC99D13}"/>
                </a:ext>
              </a:extLst>
            </p:cNvPr>
            <p:cNvSpPr txBox="1"/>
            <p:nvPr/>
          </p:nvSpPr>
          <p:spPr>
            <a:xfrm>
              <a:off x="7871954" y="4908281"/>
              <a:ext cx="411480" cy="411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84999"/>
                  </a:solidFill>
                </a:rPr>
                <a:t>5</a:t>
              </a:r>
            </a:p>
          </p:txBody>
        </p:sp>
      </p:grp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D26FD44D-4019-8FB9-8F4F-B5E33D09B73B}"/>
              </a:ext>
            </a:extLst>
          </p:cNvPr>
          <p:cNvCxnSpPr>
            <a:cxnSpLocks/>
          </p:cNvCxnSpPr>
          <p:nvPr/>
        </p:nvCxnSpPr>
        <p:spPr>
          <a:xfrm flipH="1">
            <a:off x="2596193" y="3733674"/>
            <a:ext cx="7360920" cy="1344168"/>
          </a:xfrm>
          <a:prstGeom prst="bentConnector4">
            <a:avLst>
              <a:gd name="adj1" fmla="val -3489"/>
              <a:gd name="adj2" fmla="val 58427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D8B72A7-E517-1CD7-F348-07FA62A25D70}"/>
              </a:ext>
            </a:extLst>
          </p:cNvPr>
          <p:cNvCxnSpPr/>
          <p:nvPr/>
        </p:nvCxnSpPr>
        <p:spPr>
          <a:xfrm>
            <a:off x="3482708" y="5576446"/>
            <a:ext cx="100584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535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D0EFF-7DD8-1A18-63F5-3D25E2F8C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Template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1B4B697-4C58-C3F7-31E2-F16341BE0EA4}"/>
              </a:ext>
            </a:extLst>
          </p:cNvPr>
          <p:cNvGrpSpPr/>
          <p:nvPr/>
        </p:nvGrpSpPr>
        <p:grpSpPr>
          <a:xfrm>
            <a:off x="2728877" y="1220354"/>
            <a:ext cx="8052218" cy="1061711"/>
            <a:chOff x="2728877" y="1127044"/>
            <a:chExt cx="8052218" cy="1061711"/>
          </a:xfrm>
        </p:grpSpPr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F56E2F99-0D9B-661A-0A71-0AEA1D21A536}"/>
                </a:ext>
              </a:extLst>
            </p:cNvPr>
            <p:cNvSpPr/>
            <p:nvPr/>
          </p:nvSpPr>
          <p:spPr>
            <a:xfrm rot="13635372">
              <a:off x="3943130" y="791622"/>
              <a:ext cx="182880" cy="2611386"/>
            </a:xfrm>
            <a:prstGeom prst="triangle">
              <a:avLst/>
            </a:prstGeom>
            <a:solidFill>
              <a:srgbClr val="4897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5A84EF40-7D1A-9EDD-0563-86B248F4F7A6}"/>
                </a:ext>
              </a:extLst>
            </p:cNvPr>
            <p:cNvGrpSpPr/>
            <p:nvPr/>
          </p:nvGrpSpPr>
          <p:grpSpPr>
            <a:xfrm>
              <a:off x="4836994" y="1127044"/>
              <a:ext cx="5944101" cy="920116"/>
              <a:chOff x="6160969" y="961389"/>
              <a:chExt cx="5944101" cy="920116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2B36AB0-1082-27C7-25FF-D7A0E9D19A84}"/>
                  </a:ext>
                </a:extLst>
              </p:cNvPr>
              <p:cNvGrpSpPr/>
              <p:nvPr/>
            </p:nvGrpSpPr>
            <p:grpSpPr>
              <a:xfrm>
                <a:off x="6161470" y="970748"/>
                <a:ext cx="5943600" cy="910757"/>
                <a:chOff x="7134212" y="2425661"/>
                <a:chExt cx="2152650" cy="910757"/>
              </a:xfrm>
              <a:effectLst>
                <a:outerShdw blurRad="50800" dist="38100" dir="2400000" algn="l" rotWithShape="0">
                  <a:schemeClr val="tx1">
                    <a:alpha val="50000"/>
                  </a:schemeClr>
                </a:outerShdw>
              </a:effectLst>
            </p:grpSpPr>
            <p:sp>
              <p:nvSpPr>
                <p:cNvPr id="24" name="Rectangle: Rounded Corners 23">
                  <a:extLst>
                    <a:ext uri="{FF2B5EF4-FFF2-40B4-BE49-F238E27FC236}">
                      <a16:creationId xmlns:a16="http://schemas.microsoft.com/office/drawing/2014/main" id="{E8B72DBB-13A4-87ED-F4EF-2A72CB1001AF}"/>
                    </a:ext>
                  </a:extLst>
                </p:cNvPr>
                <p:cNvSpPr/>
                <p:nvPr/>
              </p:nvSpPr>
              <p:spPr>
                <a:xfrm>
                  <a:off x="7134212" y="2425661"/>
                  <a:ext cx="2152650" cy="640080"/>
                </a:xfrm>
                <a:prstGeom prst="roundRect">
                  <a:avLst/>
                </a:prstGeom>
                <a:solidFill>
                  <a:srgbClr val="4897F6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B221E0FA-CD07-9771-948F-2CB0C02E97D7}"/>
                    </a:ext>
                  </a:extLst>
                </p:cNvPr>
                <p:cNvSpPr/>
                <p:nvPr/>
              </p:nvSpPr>
              <p:spPr>
                <a:xfrm>
                  <a:off x="7134225" y="2714626"/>
                  <a:ext cx="2152637" cy="621792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2E8E928-9FA1-BB16-CA18-104B2DEC4990}"/>
                  </a:ext>
                </a:extLst>
              </p:cNvPr>
              <p:cNvSpPr txBox="1"/>
              <p:nvPr/>
            </p:nvSpPr>
            <p:spPr>
              <a:xfrm>
                <a:off x="6160969" y="961389"/>
                <a:ext cx="59436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Nunito" pitchFamily="2" charset="0"/>
                  </a:rPr>
                  <a:t>Document Title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59851EB5-4180-B044-80BC-AEBE1D4AEC67}"/>
                  </a:ext>
                </a:extLst>
              </p:cNvPr>
              <p:cNvSpPr txBox="1"/>
              <p:nvPr/>
            </p:nvSpPr>
            <p:spPr>
              <a:xfrm>
                <a:off x="6206706" y="1339704"/>
                <a:ext cx="58261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200" b="1" dirty="0">
                    <a:effectLst/>
                    <a:latin typeface="Nunito" pitchFamily="2" charset="0"/>
                  </a:rPr>
                  <a:t>Brief</a:t>
                </a:r>
                <a:r>
                  <a:rPr lang="en-US" sz="1200" dirty="0">
                    <a:effectLst/>
                    <a:latin typeface="Nunito" pitchFamily="2" charset="0"/>
                  </a:rPr>
                  <a:t> but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insightful</a:t>
                </a:r>
                <a:r>
                  <a:rPr lang="en-US" sz="1200" dirty="0">
                    <a:effectLst/>
                    <a:latin typeface="Nunito" pitchFamily="2" charset="0"/>
                  </a:rPr>
                  <a:t>, follows a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naming convention</a:t>
                </a:r>
                <a:r>
                  <a:rPr lang="en-US" sz="1200" dirty="0">
                    <a:effectLst/>
                    <a:latin typeface="Nunito" pitchFamily="2" charset="0"/>
                  </a:rPr>
                  <a:t>, and uses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active voice</a:t>
                </a:r>
                <a:r>
                  <a:rPr lang="en-US" sz="1200" dirty="0">
                    <a:effectLst/>
                    <a:latin typeface="Nunito" pitchFamily="2" charset="0"/>
                  </a:rPr>
                  <a:t> and action verbs to help convey the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purpose</a:t>
                </a:r>
                <a:r>
                  <a:rPr lang="en-US" sz="1200" dirty="0">
                    <a:effectLst/>
                    <a:latin typeface="Nunito" pitchFamily="2" charset="0"/>
                  </a:rPr>
                  <a:t> of the document</a:t>
                </a:r>
                <a:endParaRPr lang="en-US" sz="1200" dirty="0">
                  <a:latin typeface="Nunito" pitchFamily="2" charset="0"/>
                </a:endParaRPr>
              </a:p>
            </p:txBody>
          </p:sp>
        </p:grp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DB8D1AD3-0028-DE93-2AA9-7C2ECDD9B490}"/>
              </a:ext>
            </a:extLst>
          </p:cNvPr>
          <p:cNvGrpSpPr/>
          <p:nvPr/>
        </p:nvGrpSpPr>
        <p:grpSpPr>
          <a:xfrm>
            <a:off x="3141544" y="2288963"/>
            <a:ext cx="7639049" cy="903032"/>
            <a:chOff x="3141544" y="2148998"/>
            <a:chExt cx="7639049" cy="903032"/>
          </a:xfrm>
        </p:grpSpPr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131799AE-D539-6C1E-1946-52A2468CD166}"/>
                </a:ext>
              </a:extLst>
            </p:cNvPr>
            <p:cNvSpPr/>
            <p:nvPr/>
          </p:nvSpPr>
          <p:spPr>
            <a:xfrm rot="14225139">
              <a:off x="4049668" y="1816869"/>
              <a:ext cx="182880" cy="1999127"/>
            </a:xfrm>
            <a:prstGeom prst="triangle">
              <a:avLst/>
            </a:prstGeom>
            <a:solidFill>
              <a:srgbClr val="187CF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A39DA54-D827-007C-28F9-48FC18400D79}"/>
                </a:ext>
              </a:extLst>
            </p:cNvPr>
            <p:cNvGrpSpPr/>
            <p:nvPr/>
          </p:nvGrpSpPr>
          <p:grpSpPr>
            <a:xfrm>
              <a:off x="4836993" y="2148998"/>
              <a:ext cx="5943600" cy="903032"/>
              <a:chOff x="6161470" y="2318090"/>
              <a:chExt cx="5943600" cy="90303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64642A68-824B-1A84-C48C-D4FEFC2F39C2}"/>
                  </a:ext>
                </a:extLst>
              </p:cNvPr>
              <p:cNvGrpSpPr/>
              <p:nvPr/>
            </p:nvGrpSpPr>
            <p:grpSpPr>
              <a:xfrm>
                <a:off x="6161470" y="2331926"/>
                <a:ext cx="5943600" cy="889196"/>
                <a:chOff x="7134212" y="2420901"/>
                <a:chExt cx="2152650" cy="889196"/>
              </a:xfrm>
              <a:effectLst>
                <a:outerShdw blurRad="50800" dist="38100" dir="2400000" algn="l" rotWithShape="0">
                  <a:schemeClr val="tx1">
                    <a:alpha val="50000"/>
                  </a:schemeClr>
                </a:outerShdw>
              </a:effectLst>
            </p:grpSpPr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D24B5A93-86DF-8424-DACC-0F2261D2D4CA}"/>
                    </a:ext>
                  </a:extLst>
                </p:cNvPr>
                <p:cNvSpPr/>
                <p:nvPr/>
              </p:nvSpPr>
              <p:spPr>
                <a:xfrm>
                  <a:off x="7134212" y="2420901"/>
                  <a:ext cx="2152650" cy="640080"/>
                </a:xfrm>
                <a:prstGeom prst="roundRect">
                  <a:avLst/>
                </a:prstGeom>
                <a:solidFill>
                  <a:srgbClr val="187CF4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B8A347B7-D3D7-7B2C-7FC8-8A6B18F2F18B}"/>
                    </a:ext>
                  </a:extLst>
                </p:cNvPr>
                <p:cNvSpPr/>
                <p:nvPr/>
              </p:nvSpPr>
              <p:spPr>
                <a:xfrm>
                  <a:off x="7134225" y="2714626"/>
                  <a:ext cx="2152637" cy="595471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02FAB57-2D7A-9B4E-3805-4EBF6A679875}"/>
                  </a:ext>
                </a:extLst>
              </p:cNvPr>
              <p:cNvSpPr txBox="1"/>
              <p:nvPr/>
            </p:nvSpPr>
            <p:spPr>
              <a:xfrm>
                <a:off x="6206706" y="2698052"/>
                <a:ext cx="585212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latin typeface="Nunito" pitchFamily="2" charset="0"/>
                  </a:rPr>
                  <a:t>Sets </a:t>
                </a:r>
                <a:r>
                  <a:rPr lang="en-US" sz="1200" dirty="0">
                    <a:effectLst/>
                    <a:latin typeface="Nunito" pitchFamily="2" charset="0"/>
                  </a:rPr>
                  <a:t>reader expectations by briefly answering the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what</a:t>
                </a:r>
                <a:r>
                  <a:rPr lang="en-US" sz="1200" dirty="0">
                    <a:effectLst/>
                    <a:latin typeface="Nunito" pitchFamily="2" charset="0"/>
                  </a:rPr>
                  <a:t> and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who</a:t>
                </a:r>
                <a:r>
                  <a:rPr lang="en-US" sz="1200" dirty="0">
                    <a:effectLst/>
                    <a:latin typeface="Nunito" pitchFamily="2" charset="0"/>
                  </a:rPr>
                  <a:t>. It also: Defines terms, states requirements, provides essentials for completing the instructions</a:t>
                </a:r>
                <a:endParaRPr lang="en-US" sz="1200" dirty="0">
                  <a:latin typeface="Nunito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B00BDF0-1B81-CA3C-E90F-B9965DB93B77}"/>
                  </a:ext>
                </a:extLst>
              </p:cNvPr>
              <p:cNvSpPr txBox="1"/>
              <p:nvPr/>
            </p:nvSpPr>
            <p:spPr>
              <a:xfrm>
                <a:off x="6161470" y="2318090"/>
                <a:ext cx="594356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Nunito" pitchFamily="2" charset="0"/>
                  </a:rPr>
                  <a:t>Introduction</a:t>
                </a:r>
              </a:p>
            </p:txBody>
          </p: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9B45D3A-FE95-6627-D474-7D8AEAA3D8DB}"/>
              </a:ext>
            </a:extLst>
          </p:cNvPr>
          <p:cNvGrpSpPr/>
          <p:nvPr/>
        </p:nvGrpSpPr>
        <p:grpSpPr>
          <a:xfrm>
            <a:off x="3368972" y="4353413"/>
            <a:ext cx="7411621" cy="913872"/>
            <a:chOff x="3368972" y="4241441"/>
            <a:chExt cx="7411621" cy="913872"/>
          </a:xfrm>
        </p:grpSpPr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07EDE338-DFC9-6686-04A1-34052CF00216}"/>
                </a:ext>
              </a:extLst>
            </p:cNvPr>
            <p:cNvSpPr/>
            <p:nvPr/>
          </p:nvSpPr>
          <p:spPr>
            <a:xfrm rot="16811291">
              <a:off x="4043783" y="3566630"/>
              <a:ext cx="180142" cy="1529764"/>
            </a:xfrm>
            <a:prstGeom prst="triangle">
              <a:avLst/>
            </a:prstGeom>
            <a:solidFill>
              <a:srgbClr val="0C60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23123D9-FC34-BD9D-96CB-4CB836EEDE5B}"/>
                </a:ext>
              </a:extLst>
            </p:cNvPr>
            <p:cNvGrpSpPr/>
            <p:nvPr/>
          </p:nvGrpSpPr>
          <p:grpSpPr>
            <a:xfrm>
              <a:off x="4831410" y="4272251"/>
              <a:ext cx="5949183" cy="883062"/>
              <a:chOff x="5864856" y="5636690"/>
              <a:chExt cx="5949183" cy="883062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92DE8CDA-CDF2-9354-DEB2-70F66867A356}"/>
                  </a:ext>
                </a:extLst>
              </p:cNvPr>
              <p:cNvGrpSpPr/>
              <p:nvPr/>
            </p:nvGrpSpPr>
            <p:grpSpPr>
              <a:xfrm>
                <a:off x="5870439" y="5645587"/>
                <a:ext cx="5943600" cy="874165"/>
                <a:chOff x="7134212" y="2420901"/>
                <a:chExt cx="2152650" cy="874165"/>
              </a:xfrm>
              <a:effectLst>
                <a:outerShdw blurRad="50800" dist="38100" dir="2400000" algn="l" rotWithShape="0">
                  <a:schemeClr val="tx1">
                    <a:alpha val="50000"/>
                  </a:schemeClr>
                </a:outerShdw>
              </a:effectLst>
            </p:grpSpPr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6CDEFD9C-4420-0442-9F15-536420D32583}"/>
                    </a:ext>
                  </a:extLst>
                </p:cNvPr>
                <p:cNvSpPr/>
                <p:nvPr/>
              </p:nvSpPr>
              <p:spPr>
                <a:xfrm>
                  <a:off x="7134212" y="2420901"/>
                  <a:ext cx="2152650" cy="640080"/>
                </a:xfrm>
                <a:prstGeom prst="roundRect">
                  <a:avLst/>
                </a:prstGeom>
                <a:solidFill>
                  <a:srgbClr val="0C60BC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3259D167-7B6E-4A34-9CFD-F1FF1C01A60A}"/>
                    </a:ext>
                  </a:extLst>
                </p:cNvPr>
                <p:cNvSpPr/>
                <p:nvPr/>
              </p:nvSpPr>
              <p:spPr>
                <a:xfrm>
                  <a:off x="7134225" y="2714626"/>
                  <a:ext cx="2152637" cy="580440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76F822B-BB9F-56DF-709F-022A2954488D}"/>
                  </a:ext>
                </a:extLst>
              </p:cNvPr>
              <p:cNvSpPr txBox="1"/>
              <p:nvPr/>
            </p:nvSpPr>
            <p:spPr>
              <a:xfrm>
                <a:off x="5931588" y="5983852"/>
                <a:ext cx="581073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sz="1200" dirty="0">
                    <a:latin typeface="Nunito" pitchFamily="2" charset="0"/>
                  </a:rPr>
                  <a:t>I</a:t>
                </a:r>
                <a:r>
                  <a:rPr lang="en-US" sz="1200" dirty="0">
                    <a:effectLst/>
                    <a:latin typeface="Nunito" pitchFamily="2" charset="0"/>
                  </a:rPr>
                  <a:t>ncludes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links</a:t>
                </a:r>
                <a:r>
                  <a:rPr lang="en-US" sz="1200" dirty="0">
                    <a:effectLst/>
                    <a:latin typeface="Nunito" pitchFamily="2" charset="0"/>
                  </a:rPr>
                  <a:t> to related documents, portals, resources, and tools and describes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where and how to get user support</a:t>
                </a:r>
                <a:r>
                  <a:rPr lang="en-US" sz="1200" dirty="0">
                    <a:effectLst/>
                    <a:latin typeface="Nunito" pitchFamily="2" charset="0"/>
                  </a:rPr>
                  <a:t>, if required</a:t>
                </a:r>
                <a:r>
                  <a:rPr lang="en-US" sz="1200" dirty="0">
                    <a:latin typeface="Nunito" pitchFamily="2" charset="0"/>
                  </a:rPr>
                  <a:t>                 </a:t>
                </a:r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D1061FC-DAC3-D8B9-3447-7ACEC4B28F95}"/>
                  </a:ext>
                </a:extLst>
              </p:cNvPr>
              <p:cNvSpPr txBox="1"/>
              <p:nvPr/>
            </p:nvSpPr>
            <p:spPr>
              <a:xfrm>
                <a:off x="5864856" y="5636690"/>
                <a:ext cx="594356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Nunito" pitchFamily="2" charset="0"/>
                  </a:rPr>
                  <a:t>Resources</a:t>
                </a:r>
              </a:p>
            </p:txBody>
          </p: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3A7305E-0F12-D628-CA7E-4C846D996221}"/>
              </a:ext>
            </a:extLst>
          </p:cNvPr>
          <p:cNvGrpSpPr/>
          <p:nvPr/>
        </p:nvGrpSpPr>
        <p:grpSpPr>
          <a:xfrm>
            <a:off x="3052323" y="5129326"/>
            <a:ext cx="7728270" cy="1253024"/>
            <a:chOff x="3052323" y="4970699"/>
            <a:chExt cx="7728270" cy="1253024"/>
          </a:xfrm>
        </p:grpSpPr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F074CEE5-F0AC-4FEF-FE67-A85A02498D29}"/>
                </a:ext>
              </a:extLst>
            </p:cNvPr>
            <p:cNvSpPr/>
            <p:nvPr/>
          </p:nvSpPr>
          <p:spPr>
            <a:xfrm rot="17796271">
              <a:off x="3960447" y="4062575"/>
              <a:ext cx="182880" cy="1999127"/>
            </a:xfrm>
            <a:prstGeom prst="triangle">
              <a:avLst/>
            </a:prstGeom>
            <a:solidFill>
              <a:srgbClr val="084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C0E786EB-D7A6-35B1-462A-9B9FB4CC96DC}"/>
                </a:ext>
              </a:extLst>
            </p:cNvPr>
            <p:cNvGrpSpPr/>
            <p:nvPr/>
          </p:nvGrpSpPr>
          <p:grpSpPr>
            <a:xfrm>
              <a:off x="4831410" y="5258013"/>
              <a:ext cx="5949183" cy="965710"/>
              <a:chOff x="6154848" y="3241977"/>
              <a:chExt cx="5949183" cy="965710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DE3DBF46-0D7E-83B3-E0B9-FE0E5B786A1D}"/>
                  </a:ext>
                </a:extLst>
              </p:cNvPr>
              <p:cNvGrpSpPr/>
              <p:nvPr/>
            </p:nvGrpSpPr>
            <p:grpSpPr>
              <a:xfrm>
                <a:off x="6160431" y="3241977"/>
                <a:ext cx="5943600" cy="965710"/>
                <a:chOff x="7134212" y="2396806"/>
                <a:chExt cx="2152650" cy="965710"/>
              </a:xfrm>
              <a:effectLst>
                <a:outerShdw blurRad="50800" dist="38100" dir="2400000" algn="l" rotWithShape="0">
                  <a:schemeClr val="tx1">
                    <a:alpha val="50000"/>
                  </a:schemeClr>
                </a:outerShdw>
              </a:effectLst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F83A56FD-7A22-F302-8BE6-ECF274C2CFF5}"/>
                    </a:ext>
                  </a:extLst>
                </p:cNvPr>
                <p:cNvSpPr/>
                <p:nvPr/>
              </p:nvSpPr>
              <p:spPr>
                <a:xfrm>
                  <a:off x="7134212" y="2396806"/>
                  <a:ext cx="2152650" cy="640080"/>
                </a:xfrm>
                <a:prstGeom prst="roundRect">
                  <a:avLst/>
                </a:prstGeom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426407B4-CE0E-A20E-7305-619C797BE523}"/>
                    </a:ext>
                  </a:extLst>
                </p:cNvPr>
                <p:cNvSpPr/>
                <p:nvPr/>
              </p:nvSpPr>
              <p:spPr>
                <a:xfrm>
                  <a:off x="7134225" y="2724151"/>
                  <a:ext cx="2152637" cy="638365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4F6C2A7C-EFE4-C031-01E3-5234FFFD7FBB}"/>
                  </a:ext>
                </a:extLst>
              </p:cNvPr>
              <p:cNvSpPr txBox="1"/>
              <p:nvPr/>
            </p:nvSpPr>
            <p:spPr>
              <a:xfrm>
                <a:off x="6154848" y="3250151"/>
                <a:ext cx="594356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Nunito" pitchFamily="2" charset="0"/>
                  </a:rPr>
                  <a:t>Version History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C8A6F15-3601-DD38-7F24-4679295E4C6D}"/>
                  </a:ext>
                </a:extLst>
              </p:cNvPr>
              <p:cNvSpPr txBox="1"/>
              <p:nvPr/>
            </p:nvSpPr>
            <p:spPr>
              <a:xfrm>
                <a:off x="6207334" y="3648457"/>
                <a:ext cx="58440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spcBef>
                    <a:spcPts val="300"/>
                  </a:spcBef>
                  <a:spcAft>
                    <a:spcPts val="300"/>
                  </a:spcAft>
                </a:pPr>
                <a:r>
                  <a:rPr lang="en-US" sz="1200" dirty="0">
                    <a:latin typeface="Nunito" pitchFamily="2" charset="0"/>
                  </a:rPr>
                  <a:t>I</a:t>
                </a:r>
                <a:r>
                  <a:rPr lang="en-US" sz="1200" dirty="0">
                    <a:effectLst/>
                    <a:latin typeface="Nunito" pitchFamily="2" charset="0"/>
                  </a:rPr>
                  <a:t>dentifies changes for transparency. Contains the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document version</a:t>
                </a:r>
                <a:r>
                  <a:rPr lang="en-US" sz="1200" dirty="0">
                    <a:latin typeface="Nunito" pitchFamily="2" charset="0"/>
                  </a:rPr>
                  <a:t>,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date</a:t>
                </a:r>
                <a:r>
                  <a:rPr lang="en-US" sz="1200" dirty="0">
                    <a:effectLst/>
                    <a:latin typeface="Nunito" pitchFamily="2" charset="0"/>
                  </a:rPr>
                  <a:t> of edits, a brief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description</a:t>
                </a:r>
                <a:r>
                  <a:rPr lang="en-US" sz="1200" dirty="0">
                    <a:effectLst/>
                    <a:latin typeface="Nunito" pitchFamily="2" charset="0"/>
                  </a:rPr>
                  <a:t> </a:t>
                </a:r>
                <a:r>
                  <a:rPr lang="en-US" sz="1200" dirty="0">
                    <a:latin typeface="Nunito" pitchFamily="2" charset="0"/>
                  </a:rPr>
                  <a:t>of </a:t>
                </a:r>
                <a:r>
                  <a:rPr lang="en-US" sz="1200" dirty="0">
                    <a:effectLst/>
                    <a:latin typeface="Nunito" pitchFamily="2" charset="0"/>
                  </a:rPr>
                  <a:t>what changed and why, and the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author</a:t>
                </a:r>
                <a:r>
                  <a:rPr lang="en-US" sz="1200" dirty="0">
                    <a:effectLst/>
                    <a:latin typeface="Nunito" pitchFamily="2" charset="0"/>
                  </a:rPr>
                  <a:t> making changes</a:t>
                </a:r>
                <a:endParaRPr lang="en-US" sz="1200" dirty="0">
                  <a:latin typeface="Nunito" pitchFamily="2" charset="0"/>
                </a:endParaRPr>
              </a:p>
            </p:txBody>
          </p:sp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30CAEF6-1C87-137D-00A8-2A240CCA6EE7}"/>
              </a:ext>
            </a:extLst>
          </p:cNvPr>
          <p:cNvGrpSpPr/>
          <p:nvPr/>
        </p:nvGrpSpPr>
        <p:grpSpPr>
          <a:xfrm>
            <a:off x="3408545" y="3342101"/>
            <a:ext cx="7372550" cy="878956"/>
            <a:chOff x="3408545" y="3286115"/>
            <a:chExt cx="7372550" cy="878956"/>
          </a:xfrm>
        </p:grpSpPr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9B51872D-3F68-CA71-B096-F0277331F175}"/>
                </a:ext>
              </a:extLst>
            </p:cNvPr>
            <p:cNvSpPr/>
            <p:nvPr/>
          </p:nvSpPr>
          <p:spPr>
            <a:xfrm rot="15553510">
              <a:off x="4083356" y="2833071"/>
              <a:ext cx="180142" cy="1529764"/>
            </a:xfrm>
            <a:prstGeom prst="triangle">
              <a:avLst/>
            </a:prstGeom>
            <a:solidFill>
              <a:srgbClr val="0E70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C80B0C7-22D5-C7C4-BB69-7AF2490F1B08}"/>
                </a:ext>
              </a:extLst>
            </p:cNvPr>
            <p:cNvGrpSpPr/>
            <p:nvPr/>
          </p:nvGrpSpPr>
          <p:grpSpPr>
            <a:xfrm>
              <a:off x="4836993" y="3286115"/>
              <a:ext cx="5944102" cy="878956"/>
              <a:chOff x="2846268" y="3257540"/>
              <a:chExt cx="5944102" cy="878956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82639CC5-8F40-BE92-325B-C472CB0556D0}"/>
                  </a:ext>
                </a:extLst>
              </p:cNvPr>
              <p:cNvGrpSpPr/>
              <p:nvPr/>
            </p:nvGrpSpPr>
            <p:grpSpPr>
              <a:xfrm>
                <a:off x="2846770" y="3276336"/>
                <a:ext cx="5943600" cy="860160"/>
                <a:chOff x="7134212" y="2434906"/>
                <a:chExt cx="2152650" cy="860160"/>
              </a:xfrm>
              <a:effectLst>
                <a:outerShdw blurRad="50800" dist="38100" dir="2400000" algn="l" rotWithShape="0">
                  <a:schemeClr val="tx1">
                    <a:alpha val="50000"/>
                  </a:schemeClr>
                </a:outerShdw>
              </a:effectLst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6A7F17CB-F6DD-C2A4-7C67-59A353414257}"/>
                    </a:ext>
                  </a:extLst>
                </p:cNvPr>
                <p:cNvSpPr/>
                <p:nvPr/>
              </p:nvSpPr>
              <p:spPr>
                <a:xfrm>
                  <a:off x="7134212" y="2434906"/>
                  <a:ext cx="2152650" cy="640080"/>
                </a:xfrm>
                <a:prstGeom prst="roundRect">
                  <a:avLst/>
                </a:prstGeom>
                <a:solidFill>
                  <a:srgbClr val="0E70DC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F8FF6AA7-80D2-8B0E-70A8-FDB7400DF889}"/>
                    </a:ext>
                  </a:extLst>
                </p:cNvPr>
                <p:cNvSpPr/>
                <p:nvPr/>
              </p:nvSpPr>
              <p:spPr>
                <a:xfrm>
                  <a:off x="7134225" y="2714626"/>
                  <a:ext cx="2152637" cy="580440"/>
                </a:xfrm>
                <a:prstGeom prst="rect">
                  <a:avLst/>
                </a:prstGeom>
                <a:solidFill>
                  <a:schemeClr val="bg1"/>
                </a:solidFill>
                <a:ln w="190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DBC778C6-3858-BBF7-2273-824BF1AF0039}"/>
                  </a:ext>
                </a:extLst>
              </p:cNvPr>
              <p:cNvSpPr txBox="1"/>
              <p:nvPr/>
            </p:nvSpPr>
            <p:spPr>
              <a:xfrm>
                <a:off x="2846268" y="3257540"/>
                <a:ext cx="594356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bg1"/>
                    </a:solidFill>
                    <a:latin typeface="Nunito" pitchFamily="2" charset="0"/>
                  </a:rPr>
                  <a:t>Instructions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48409C83-1D37-3415-9E90-C5E728CADFB9}"/>
                  </a:ext>
                </a:extLst>
              </p:cNvPr>
              <p:cNvSpPr txBox="1"/>
              <p:nvPr/>
            </p:nvSpPr>
            <p:spPr>
              <a:xfrm>
                <a:off x="2891504" y="3602445"/>
                <a:ext cx="582664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effectLst/>
                    <a:latin typeface="Nunito" pitchFamily="2" charset="0"/>
                  </a:rPr>
                  <a:t>Use the 5 Cs of technical writing to provide step-by-step instructions. Technical documents are: </a:t>
                </a:r>
                <a:r>
                  <a:rPr lang="en-US" sz="1200" b="1" dirty="0">
                    <a:effectLst/>
                    <a:latin typeface="Nunito" pitchFamily="2" charset="0"/>
                  </a:rPr>
                  <a:t>Clear, Consistent, Concise, Comprehensive, Compliant</a:t>
                </a:r>
                <a:endParaRPr lang="en-US" sz="1200" b="1" dirty="0">
                  <a:latin typeface="Nunito" pitchFamily="2" charset="0"/>
                </a:endParaRPr>
              </a:p>
            </p:txBody>
          </p: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6053B3C-C6DF-368F-5E07-7DF109F61AF7}"/>
              </a:ext>
            </a:extLst>
          </p:cNvPr>
          <p:cNvGrpSpPr/>
          <p:nvPr/>
        </p:nvGrpSpPr>
        <p:grpSpPr>
          <a:xfrm>
            <a:off x="917065" y="2907590"/>
            <a:ext cx="2194560" cy="2194560"/>
            <a:chOff x="556907" y="2752726"/>
            <a:chExt cx="2194560" cy="2194560"/>
          </a:xfrm>
        </p:grpSpPr>
        <p:sp>
          <p:nvSpPr>
            <p:cNvPr id="52" name="Flowchart: Connector 51">
              <a:extLst>
                <a:ext uri="{FF2B5EF4-FFF2-40B4-BE49-F238E27FC236}">
                  <a16:creationId xmlns:a16="http://schemas.microsoft.com/office/drawing/2014/main" id="{398428B9-A657-3FB3-383C-913EB34B981E}"/>
                </a:ext>
              </a:extLst>
            </p:cNvPr>
            <p:cNvSpPr/>
            <p:nvPr/>
          </p:nvSpPr>
          <p:spPr>
            <a:xfrm>
              <a:off x="556907" y="2752726"/>
              <a:ext cx="2194560" cy="2194560"/>
            </a:xfrm>
            <a:prstGeom prst="flowChartConnector">
              <a:avLst/>
            </a:prstGeom>
            <a:solidFill>
              <a:srgbClr val="05356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18BC68E-1C35-B352-EB81-CA3A98214C0E}"/>
                </a:ext>
              </a:extLst>
            </p:cNvPr>
            <p:cNvSpPr txBox="1"/>
            <p:nvPr/>
          </p:nvSpPr>
          <p:spPr>
            <a:xfrm>
              <a:off x="646444" y="3302499"/>
              <a:ext cx="201548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Nunito" pitchFamily="2" charset="0"/>
                </a:rPr>
                <a:t>5</a:t>
              </a:r>
              <a:r>
                <a:rPr lang="en-US" sz="2400" dirty="0">
                  <a:solidFill>
                    <a:schemeClr val="bg1"/>
                  </a:solidFill>
                  <a:latin typeface="Nunito" pitchFamily="2" charset="0"/>
                </a:rPr>
                <a:t> basic parts to a technical document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3348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1CB5-3DC0-AAFD-917B-953AE2FF5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Nunito ExtraBold" pitchFamily="2" charset="0"/>
              </a:rPr>
              <a:t>Support</a:t>
            </a:r>
            <a:endParaRPr lang="en-US" dirty="0">
              <a:latin typeface="Nunito ExtraBold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9E190-7661-8143-00E9-925ED558C2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0657" y="1386378"/>
            <a:ext cx="6147881" cy="2859050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dirty="0">
                <a:latin typeface="Nunito" pitchFamily="2" charset="0"/>
              </a:rPr>
              <a:t>Office Hours: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>
                <a:latin typeface="Nunito" pitchFamily="2" charset="0"/>
              </a:rPr>
              <a:t>Thurs</a:t>
            </a:r>
            <a:r>
              <a:rPr lang="en-US" sz="1800" b="0" dirty="0">
                <a:latin typeface="Nunito" pitchFamily="2" charset="0"/>
              </a:rPr>
              <a:t>:</a:t>
            </a:r>
            <a:r>
              <a:rPr lang="en-US" sz="1800" dirty="0">
                <a:latin typeface="Nunito" pitchFamily="2" charset="0"/>
              </a:rPr>
              <a:t> </a:t>
            </a:r>
            <a:r>
              <a:rPr lang="en-US" sz="1800" b="0" dirty="0">
                <a:latin typeface="Nunito" pitchFamily="2" charset="0"/>
              </a:rPr>
              <a:t>1:30-2:00 ET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3600"/>
              </a:spcBef>
              <a:spcAft>
                <a:spcPts val="600"/>
              </a:spcAft>
              <a:buNone/>
            </a:pPr>
            <a:r>
              <a:rPr lang="en-US" dirty="0">
                <a:latin typeface="Nunito" pitchFamily="2" charset="0"/>
              </a:rPr>
              <a:t>Support: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</a:pPr>
            <a:r>
              <a:rPr lang="en-US" sz="1800" dirty="0">
                <a:latin typeface="Nunito" pitchFamily="2" charset="0"/>
              </a:rPr>
              <a:t>Teams</a:t>
            </a:r>
            <a:r>
              <a:rPr lang="en-US" sz="1800" b="0" dirty="0">
                <a:latin typeface="Nunito" pitchFamily="2" charset="0"/>
              </a:rPr>
              <a:t> – Analytics Enablement Writing Support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r>
              <a:rPr lang="en-US" sz="1800" dirty="0">
                <a:latin typeface="Nunito" pitchFamily="2" charset="0"/>
              </a:rPr>
              <a:t>Email</a:t>
            </a:r>
            <a:r>
              <a:rPr lang="en-US" sz="1800" b="0" dirty="0">
                <a:latin typeface="Nunito" pitchFamily="2" charset="0"/>
              </a:rPr>
              <a:t> – AnalyticsEnablementSupport@kroger.com</a:t>
            </a:r>
          </a:p>
        </p:txBody>
      </p:sp>
      <p:pic>
        <p:nvPicPr>
          <p:cNvPr id="13" name="Picture 12" descr="Wood human figure">
            <a:extLst>
              <a:ext uri="{FF2B5EF4-FFF2-40B4-BE49-F238E27FC236}">
                <a16:creationId xmlns:a16="http://schemas.microsoft.com/office/drawing/2014/main" id="{4D63F826-7D1E-2A0E-A2B0-555E856381BA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310"/>
                    </a14:imgEffect>
                    <a14:imgEffect>
                      <a14:saturation sat="101000"/>
                    </a14:imgEffect>
                    <a14:imgEffect>
                      <a14:brightnessContrast bright="5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99" y="1386378"/>
            <a:ext cx="3674242" cy="2859050"/>
          </a:xfrm>
          <a:prstGeom prst="flowChartConnector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4D8D68-C20E-C353-00D9-997F964A90A4}"/>
              </a:ext>
            </a:extLst>
          </p:cNvPr>
          <p:cNvSpPr txBox="1"/>
          <p:nvPr/>
        </p:nvSpPr>
        <p:spPr>
          <a:xfrm>
            <a:off x="690657" y="4332980"/>
            <a:ext cx="26556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2400"/>
              </a:spcBef>
              <a:spcAft>
                <a:spcPts val="600"/>
              </a:spcAft>
            </a:pPr>
            <a:r>
              <a:rPr lang="en-US" sz="2800" b="1" dirty="0">
                <a:latin typeface="Nunito" pitchFamily="2" charset="0"/>
                <a:cs typeface="Arial" panose="020B0604020202020204" pitchFamily="34" charset="0"/>
              </a:rPr>
              <a:t>Resources: </a:t>
            </a:r>
          </a:p>
          <a:p>
            <a:pPr marL="801688" indent="-28575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latin typeface="Nunito" pitchFamily="2" charset="0"/>
              </a:rPr>
              <a:t>Template</a:t>
            </a:r>
          </a:p>
          <a:p>
            <a:pPr marL="801688" indent="-28575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latin typeface="Nunito" pitchFamily="2" charset="0"/>
                <a:hlinkClick r:id="rId5"/>
              </a:rPr>
              <a:t>Checklist</a:t>
            </a:r>
            <a:endParaRPr lang="en-US" sz="1800" b="0" dirty="0">
              <a:latin typeface="Nunito" pitchFamily="2" charset="0"/>
            </a:endParaRPr>
          </a:p>
          <a:p>
            <a:pPr marL="801688" indent="-28575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latin typeface="Nunito" pitchFamily="2" charset="0"/>
              </a:rPr>
              <a:t>How-to guide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67AC53-5613-1B0F-F113-8D7931AE07B7}"/>
              </a:ext>
            </a:extLst>
          </p:cNvPr>
          <p:cNvSpPr txBox="1"/>
          <p:nvPr/>
        </p:nvSpPr>
        <p:spPr>
          <a:xfrm>
            <a:off x="3082709" y="4877678"/>
            <a:ext cx="3580738" cy="1392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1688" indent="-28575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latin typeface="Nunito" pitchFamily="2" charset="0"/>
              </a:rPr>
              <a:t>Presentation</a:t>
            </a:r>
          </a:p>
          <a:p>
            <a:pPr marL="801688" indent="-28575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latin typeface="Nunito" pitchFamily="2" charset="0"/>
                <a:hlinkClick r:id="rId6"/>
              </a:rPr>
              <a:t>Markdown resources</a:t>
            </a:r>
            <a:endParaRPr lang="en-US" sz="1800" b="0" dirty="0">
              <a:latin typeface="Nunito" pitchFamily="2" charset="0"/>
            </a:endParaRPr>
          </a:p>
          <a:p>
            <a:pPr marL="801688" indent="-28575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latin typeface="Nunito" pitchFamily="2" charset="0"/>
                <a:hlinkClick r:id="rId7"/>
              </a:rPr>
              <a:t>Style Guide</a:t>
            </a:r>
            <a:endParaRPr lang="en-US" sz="1800" b="0" dirty="0">
              <a:latin typeface="Nunito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015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21CB5-3DC0-AAFD-917B-953AE2FF5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Nunito ExtraBold" pitchFamily="2" charset="0"/>
              </a:rPr>
              <a:t>Q&amp;A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4E63387-A11B-EEA8-D892-D5CF21EBC38D}"/>
              </a:ext>
            </a:extLst>
          </p:cNvPr>
          <p:cNvGrpSpPr/>
          <p:nvPr/>
        </p:nvGrpSpPr>
        <p:grpSpPr>
          <a:xfrm rot="21447134">
            <a:off x="4418261" y="2468113"/>
            <a:ext cx="2835890" cy="2549912"/>
            <a:chOff x="878271" y="3961579"/>
            <a:chExt cx="1725848" cy="1590265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grpSpPr>
        <p:sp>
          <p:nvSpPr>
            <p:cNvPr id="13" name="Speech Bubble: Rectangle with Corners Rounded 12">
              <a:extLst>
                <a:ext uri="{FF2B5EF4-FFF2-40B4-BE49-F238E27FC236}">
                  <a16:creationId xmlns:a16="http://schemas.microsoft.com/office/drawing/2014/main" id="{14CAF6DF-F906-3EF5-6625-F24A4AA80222}"/>
                </a:ext>
              </a:extLst>
            </p:cNvPr>
            <p:cNvSpPr/>
            <p:nvPr/>
          </p:nvSpPr>
          <p:spPr>
            <a:xfrm>
              <a:off x="878271" y="4469651"/>
              <a:ext cx="1118681" cy="782782"/>
            </a:xfrm>
            <a:prstGeom prst="wedgeRoundRectCallout">
              <a:avLst>
                <a:gd name="adj1" fmla="val -14166"/>
                <a:gd name="adj2" fmla="val 72500"/>
                <a:gd name="adj3" fmla="val 16667"/>
              </a:avLst>
            </a:prstGeom>
            <a:solidFill>
              <a:srgbClr val="FFE12D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Speech Bubble: Rectangle with Corners Rounded 13">
              <a:extLst>
                <a:ext uri="{FF2B5EF4-FFF2-40B4-BE49-F238E27FC236}">
                  <a16:creationId xmlns:a16="http://schemas.microsoft.com/office/drawing/2014/main" id="{55760B4E-8920-7323-1DBE-D12F9FE115BB}"/>
                </a:ext>
              </a:extLst>
            </p:cNvPr>
            <p:cNvSpPr/>
            <p:nvPr/>
          </p:nvSpPr>
          <p:spPr>
            <a:xfrm rot="21044957" flipH="1">
              <a:off x="1563802" y="3961579"/>
              <a:ext cx="1040317" cy="782782"/>
            </a:xfrm>
            <a:prstGeom prst="wedgeRoundRectCallout">
              <a:avLst>
                <a:gd name="adj1" fmla="val -19493"/>
                <a:gd name="adj2" fmla="val 74859"/>
                <a:gd name="adj3" fmla="val 16667"/>
              </a:avLst>
            </a:prstGeom>
            <a:solidFill>
              <a:srgbClr val="FFE12D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6BD7FBA-5D83-1003-EBFA-E0F95E03D27B}"/>
                </a:ext>
              </a:extLst>
            </p:cNvPr>
            <p:cNvSpPr txBox="1"/>
            <p:nvPr/>
          </p:nvSpPr>
          <p:spPr>
            <a:xfrm rot="21044414">
              <a:off x="1621701" y="4114171"/>
              <a:ext cx="905164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5400" dirty="0"/>
                <a:t>…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7069340-625B-9079-2B05-B109FE1D2675}"/>
                </a:ext>
              </a:extLst>
            </p:cNvPr>
            <p:cNvSpPr txBox="1"/>
            <p:nvPr/>
          </p:nvSpPr>
          <p:spPr>
            <a:xfrm>
              <a:off x="897997" y="4628514"/>
              <a:ext cx="905164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5400" dirty="0"/>
                <a:t>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7662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asic Text Slides">
  <a:themeElements>
    <a:clrScheme name="Custom 9">
      <a:dk1>
        <a:srgbClr val="424242"/>
      </a:dk1>
      <a:lt1>
        <a:srgbClr val="FFFFFF"/>
      </a:lt1>
      <a:dk2>
        <a:srgbClr val="084999"/>
      </a:dk2>
      <a:lt2>
        <a:srgbClr val="418FDE"/>
      </a:lt2>
      <a:accent1>
        <a:srgbClr val="084999"/>
      </a:accent1>
      <a:accent2>
        <a:srgbClr val="F0B323"/>
      </a:accent2>
      <a:accent3>
        <a:srgbClr val="DB572A"/>
      </a:accent3>
      <a:accent4>
        <a:srgbClr val="AA182B"/>
      </a:accent4>
      <a:accent5>
        <a:srgbClr val="709848"/>
      </a:accent5>
      <a:accent6>
        <a:srgbClr val="825899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7d9d364-c8ac-4e60-983e-3db6cab647ed" xsi:nil="true"/>
    <lcf76f155ced4ddcb4097134ff3c332f xmlns="d6853a7d-711d-48a7-b58b-3ed08b54daac">
      <Terms xmlns="http://schemas.microsoft.com/office/infopath/2007/PartnerControls"/>
    </lcf76f155ced4ddcb4097134ff3c332f>
    <SharedWithUsers xmlns="d7d9d364-c8ac-4e60-983e-3db6cab647ed">
      <UserInfo>
        <DisplayName>Reddy, Haritha</DisplayName>
        <AccountId>169</AccountId>
        <AccountType/>
      </UserInfo>
      <UserInfo>
        <DisplayName>Hendy, Alexis</DisplayName>
        <AccountId>13</AccountId>
        <AccountType/>
      </UserInfo>
      <UserInfo>
        <DisplayName>Fox, Jared</DisplayName>
        <AccountId>14</AccountId>
        <AccountType/>
      </UserInfo>
      <UserInfo>
        <DisplayName>Van Camp, Debra</DisplayName>
        <AccountId>9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5A86A7F5C2DC543AA5B8B0057A07827" ma:contentTypeVersion="16" ma:contentTypeDescription="Create a new document." ma:contentTypeScope="" ma:versionID="0480e512aa06d5b07ed73db4adeb9c7b">
  <xsd:schema xmlns:xsd="http://www.w3.org/2001/XMLSchema" xmlns:xs="http://www.w3.org/2001/XMLSchema" xmlns:p="http://schemas.microsoft.com/office/2006/metadata/properties" xmlns:ns2="d6853a7d-711d-48a7-b58b-3ed08b54daac" xmlns:ns3="d7d9d364-c8ac-4e60-983e-3db6cab647ed" targetNamespace="http://schemas.microsoft.com/office/2006/metadata/properties" ma:root="true" ma:fieldsID="2bef227ae879d034ea84678d7cc12731" ns2:_="" ns3:_="">
    <xsd:import namespace="d6853a7d-711d-48a7-b58b-3ed08b54daac"/>
    <xsd:import namespace="d7d9d364-c8ac-4e60-983e-3db6cab647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853a7d-711d-48a7-b58b-3ed08b54daa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25ea2626-47ea-4c30-9933-17a15d20877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d9d364-c8ac-4e60-983e-3db6cab647e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cba13875-b20f-41e8-aabd-3c770b6701d1}" ma:internalName="TaxCatchAll" ma:showField="CatchAllData" ma:web="d7d9d364-c8ac-4e60-983e-3db6cab647e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0B03FDD-C29F-4BA4-9A77-F664F776AC5A}">
  <ds:schemaRefs>
    <ds:schemaRef ds:uri="d6853a7d-711d-48a7-b58b-3ed08b54daac"/>
    <ds:schemaRef ds:uri="d7d9d364-c8ac-4e60-983e-3db6cab647e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30DF7CB-1FF5-4801-98B7-DDE05C5D18BD}">
  <ds:schemaRefs>
    <ds:schemaRef ds:uri="d6853a7d-711d-48a7-b58b-3ed08b54daac"/>
    <ds:schemaRef ds:uri="d7d9d364-c8ac-4e60-983e-3db6cab647e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88F0BB6-7582-4EE3-87D1-D9DB9F80CA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3054</TotalTime>
  <Words>481</Words>
  <Application>Microsoft Office PowerPoint</Application>
  <PresentationFormat>Widescreen</PresentationFormat>
  <Paragraphs>97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Arial</vt:lpstr>
      <vt:lpstr>Calibri</vt:lpstr>
      <vt:lpstr>Calibri Light</vt:lpstr>
      <vt:lpstr>Century Gothic</vt:lpstr>
      <vt:lpstr>Courier New</vt:lpstr>
      <vt:lpstr>Nunito</vt:lpstr>
      <vt:lpstr>Nunito ExtraBold</vt:lpstr>
      <vt:lpstr>Nunito Light</vt:lpstr>
      <vt:lpstr>Nunito SemiBold</vt:lpstr>
      <vt:lpstr>Palatino</vt:lpstr>
      <vt:lpstr>Wingdings</vt:lpstr>
      <vt:lpstr>Office Theme</vt:lpstr>
      <vt:lpstr>Basic Text Slides</vt:lpstr>
      <vt:lpstr>DAAP Technical Writing – Quick Start</vt:lpstr>
      <vt:lpstr>Agenda</vt:lpstr>
      <vt:lpstr>What is the DAAP Technical Writing Initiative ?</vt:lpstr>
      <vt:lpstr>Benefits &amp; Incentives</vt:lpstr>
      <vt:lpstr>Expectations &amp; Team Requirements</vt:lpstr>
      <vt:lpstr>Technical Writing Process Overview</vt:lpstr>
      <vt:lpstr>Document Template</vt:lpstr>
      <vt:lpstr>Support</vt:lpstr>
      <vt:lpstr>Q&amp;A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Van Camp, Debra</dc:creator>
  <cp:lastModifiedBy>Pratt, Amber (NonEmp)</cp:lastModifiedBy>
  <cp:revision>4</cp:revision>
  <cp:lastPrinted>2023-07-11T14:25:07Z</cp:lastPrinted>
  <dcterms:created xsi:type="dcterms:W3CDTF">2023-04-24T13:02:29Z</dcterms:created>
  <dcterms:modified xsi:type="dcterms:W3CDTF">2025-02-21T16:32:09Z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0x01010095A86A7F5C2DC543AA5B8B0057A07827</vt:lpwstr>
  </property>
  <property fmtid="{D5CDD505-2E9C-101B-9397-08002B2CF9AE}" pid="3" name="MediaServiceImageTags">
    <vt:lpwstr/>
  </property>
  <property fmtid="{D5CDD505-2E9C-101B-9397-08002B2CF9AE}" pid="4" name="MSIP_Label_66f47cd8-41fa-4235-8c80-86b50baa48d7_Enabled">
    <vt:lpwstr>true</vt:lpwstr>
  </property>
  <property fmtid="{D5CDD505-2E9C-101B-9397-08002B2CF9AE}" pid="5" name="MSIP_Label_66f47cd8-41fa-4235-8c80-86b50baa48d7_SetDate">
    <vt:lpwstr>2025-02-21T16:32:07Z</vt:lpwstr>
  </property>
  <property fmtid="{D5CDD505-2E9C-101B-9397-08002B2CF9AE}" pid="6" name="MSIP_Label_66f47cd8-41fa-4235-8c80-86b50baa48d7_Method">
    <vt:lpwstr>Standard</vt:lpwstr>
  </property>
  <property fmtid="{D5CDD505-2E9C-101B-9397-08002B2CF9AE}" pid="7" name="MSIP_Label_66f47cd8-41fa-4235-8c80-86b50baa48d7_Name">
    <vt:lpwstr>Kroger Internal</vt:lpwstr>
  </property>
  <property fmtid="{D5CDD505-2E9C-101B-9397-08002B2CF9AE}" pid="8" name="MSIP_Label_66f47cd8-41fa-4235-8c80-86b50baa48d7_SiteId">
    <vt:lpwstr>8331e14a-9134-4288-bf5a-5e2c8412f074</vt:lpwstr>
  </property>
  <property fmtid="{D5CDD505-2E9C-101B-9397-08002B2CF9AE}" pid="9" name="MSIP_Label_66f47cd8-41fa-4235-8c80-86b50baa48d7_ActionId">
    <vt:lpwstr>838f46a6-e56f-4080-b57a-b6fb9b21f879</vt:lpwstr>
  </property>
  <property fmtid="{D5CDD505-2E9C-101B-9397-08002B2CF9AE}" pid="10" name="MSIP_Label_66f47cd8-41fa-4235-8c80-86b50baa48d7_ContentBits">
    <vt:lpwstr>0</vt:lpwstr>
  </property>
  <property fmtid="{D5CDD505-2E9C-101B-9397-08002B2CF9AE}" pid="11" name="MSIP_Label_66f47cd8-41fa-4235-8c80-86b50baa48d7_Tag">
    <vt:lpwstr>10, 3, 0, 1</vt:lpwstr>
  </property>
</Properties>
</file>

<file path=docProps/thumbnail.jpeg>
</file>